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82" r:id="rId5"/>
    <p:sldId id="287" r:id="rId6"/>
    <p:sldId id="260" r:id="rId7"/>
    <p:sldId id="258" r:id="rId8"/>
    <p:sldId id="285" r:id="rId9"/>
    <p:sldId id="286" r:id="rId10"/>
    <p:sldId id="288" r:id="rId11"/>
    <p:sldId id="290" r:id="rId12"/>
    <p:sldId id="262" r:id="rId13"/>
    <p:sldId id="278" r:id="rId14"/>
    <p:sldId id="281" r:id="rId15"/>
    <p:sldId id="279" r:id="rId16"/>
    <p:sldId id="276"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CMU Sans Serif" panose="02000603000000000000" pitchFamily="2" charset="0"/>
      <p:regular r:id="rId24"/>
    </p:embeddedFont>
    <p:embeddedFont>
      <p:font typeface="Public Sans" panose="020B0604020202020204" charset="0"/>
      <p:regular r:id="rId25"/>
    </p:embeddedFont>
    <p:embeddedFont>
      <p:font typeface="Public Sans Bold" panose="020B0604020202020204" charset="0"/>
      <p:regular r:id="rId26"/>
    </p:embeddedFont>
    <p:embeddedFont>
      <p:font typeface="Public Sans Thin"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5D1"/>
    <a:srgbClr val="222A9A"/>
    <a:srgbClr val="222D94"/>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82655" autoAdjust="0"/>
  </p:normalViewPr>
  <p:slideViewPr>
    <p:cSldViewPr>
      <p:cViewPr varScale="1">
        <p:scale>
          <a:sx n="65" d="100"/>
          <a:sy n="65" d="100"/>
        </p:scale>
        <p:origin x="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389EA-B950-4733-95A6-1C9C9609732F}" type="datetimeFigureOut">
              <a:rPr lang="en-US" smtClean="0"/>
              <a:t>8/25/2022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4D70C-0F38-48AE-942B-7C030F8171B0}" type="slidenum">
              <a:rPr lang="en-US" smtClean="0"/>
              <a:t>‹Nº›</a:t>
            </a:fld>
            <a:endParaRPr lang="en-US"/>
          </a:p>
        </p:txBody>
      </p:sp>
    </p:spTree>
    <p:extLst>
      <p:ext uri="{BB962C8B-B14F-4D97-AF65-F5344CB8AC3E}">
        <p14:creationId xmlns:p14="http://schemas.microsoft.com/office/powerpoint/2010/main" val="295485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10. Joint work with.</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1</a:t>
            </a:fld>
            <a:endParaRPr lang="en-US" dirty="0"/>
          </a:p>
        </p:txBody>
      </p:sp>
    </p:spTree>
    <p:extLst>
      <p:ext uri="{BB962C8B-B14F-4D97-AF65-F5344CB8AC3E}">
        <p14:creationId xmlns:p14="http://schemas.microsoft.com/office/powerpoint/2010/main" val="23038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dirty="0"/>
              <a:t>Hablar de las bases de </a:t>
            </a:r>
            <a:r>
              <a:rPr lang="en-US" dirty="0" err="1"/>
              <a:t>datos</a:t>
            </a:r>
            <a:r>
              <a:rPr lang="en-US" dirty="0"/>
              <a:t>.</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10</a:t>
            </a:fld>
            <a:endParaRPr lang="en-US"/>
          </a:p>
        </p:txBody>
      </p:sp>
    </p:spTree>
    <p:extLst>
      <p:ext uri="{BB962C8B-B14F-4D97-AF65-F5344CB8AC3E}">
        <p14:creationId xmlns:p14="http://schemas.microsoft.com/office/powerpoint/2010/main" val="132132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latin typeface="NimbusRomNo9L-Regu"/>
              </a:rPr>
              <a:t>To assess the effectiveness of our approach, we evaluate first it on synthetic data generated from a </a:t>
            </a:r>
            <a:r>
              <a:rPr lang="en-US" sz="1800" b="0" i="0" u="none" strike="noStrike" baseline="0" dirty="0" err="1">
                <a:latin typeface="NimbusRomNo9L-Regu"/>
              </a:rPr>
              <a:t>Zipf</a:t>
            </a:r>
            <a:r>
              <a:rPr lang="en-US" sz="1800" b="0" i="0" u="none" strike="noStrike" baseline="0" dirty="0">
                <a:latin typeface="NimbusRomNo9L-Regu"/>
              </a:rPr>
              <a:t> distribution with a domain of size </a:t>
            </a:r>
            <a:r>
              <a:rPr lang="en-US" sz="1800" b="0" i="0" u="none" strike="noStrike" baseline="0" dirty="0">
                <a:latin typeface="CMMI10"/>
              </a:rPr>
              <a:t>d </a:t>
            </a:r>
            <a:r>
              <a:rPr lang="en-US" sz="1800" b="0" i="0" u="none" strike="noStrike" baseline="0" dirty="0">
                <a:latin typeface="CMR10"/>
              </a:rPr>
              <a:t>= 100 </a:t>
            </a:r>
            <a:r>
              <a:rPr lang="en-US" sz="1800" b="0" i="0" u="none" strike="noStrike" baseline="0" dirty="0">
                <a:latin typeface="NimbusRomNo9L-Regu"/>
              </a:rPr>
              <a:t>and a system composed of </a:t>
            </a:r>
            <a:r>
              <a:rPr lang="en-US" sz="1800" b="0" i="0" u="none" strike="noStrike" baseline="0" dirty="0">
                <a:latin typeface="CMMI10"/>
              </a:rPr>
              <a:t>n </a:t>
            </a:r>
            <a:r>
              <a:rPr lang="en-US" sz="1800" b="0" i="0" u="none" strike="noStrike" baseline="0" dirty="0">
                <a:latin typeface="CMR10"/>
              </a:rPr>
              <a:t>= 100000 </a:t>
            </a:r>
            <a:r>
              <a:rPr lang="en-US" sz="1800" b="0" i="0" u="none" strike="noStrike" baseline="0" dirty="0">
                <a:latin typeface="NimbusRomNo9L-Regu"/>
              </a:rPr>
              <a:t>users or observations. Each observation goes through the Bloom filter and randomized response steps of Rappor before being processed by the pre-filter. </a:t>
            </a:r>
            <a:r>
              <a:rPr lang="en-US" sz="1800" b="0" i="0" u="none" strike="noStrike" baseline="0" dirty="0">
                <a:solidFill>
                  <a:srgbClr val="000000"/>
                </a:solidFill>
                <a:latin typeface="NimbusRomNo9L-Regu"/>
              </a:rPr>
              <a:t>In Figure </a:t>
            </a:r>
            <a:r>
              <a:rPr lang="en-US" sz="1800" b="0" i="0" u="none" strike="noStrike" baseline="0" dirty="0">
                <a:solidFill>
                  <a:srgbClr val="001473"/>
                </a:solidFill>
                <a:latin typeface="NimbusRomNo9L-Regu"/>
              </a:rPr>
              <a:t>1 </a:t>
            </a:r>
            <a:r>
              <a:rPr lang="en-US" sz="1800" b="0" i="0" u="none" strike="noStrike" baseline="0" dirty="0">
                <a:solidFill>
                  <a:srgbClr val="000000"/>
                </a:solidFill>
                <a:latin typeface="NimbusRomNo9L-Regu"/>
              </a:rPr>
              <a:t>we consider an initial setup with a privacy budget of </a:t>
            </a:r>
            <a:r>
              <a:rPr lang="en-US" sz="1800" b="0" i="0" u="none" strike="noStrike" baseline="0" dirty="0">
                <a:solidFill>
                  <a:srgbClr val="000000"/>
                </a:solidFill>
                <a:latin typeface="CMMI10"/>
              </a:rPr>
              <a:t>ϵ </a:t>
            </a:r>
            <a:r>
              <a:rPr lang="en-US" sz="1800" b="0" i="0" u="none" strike="noStrike" baseline="0" dirty="0">
                <a:solidFill>
                  <a:srgbClr val="000000"/>
                </a:solidFill>
                <a:latin typeface="CMR10"/>
              </a:rPr>
              <a:t>= 3</a:t>
            </a:r>
            <a:r>
              <a:rPr lang="en-US" sz="1800" b="0" i="0" u="none" strike="noStrike" baseline="0" dirty="0">
                <a:solidFill>
                  <a:srgbClr val="000000"/>
                </a:solidFill>
                <a:latin typeface="NimbusRomNo9L-Regu"/>
              </a:rPr>
              <a:t>, a Bloom filter with </a:t>
            </a:r>
            <a:r>
              <a:rPr lang="en-US" sz="1800" b="0" i="0" u="none" strike="noStrike" baseline="0" dirty="0">
                <a:solidFill>
                  <a:srgbClr val="000000"/>
                </a:solidFill>
                <a:latin typeface="CMMI10"/>
              </a:rPr>
              <a:t>h </a:t>
            </a:r>
            <a:r>
              <a:rPr lang="en-US" sz="1800" b="0" i="0" u="none" strike="noStrike" baseline="0" dirty="0">
                <a:solidFill>
                  <a:srgbClr val="000000"/>
                </a:solidFill>
                <a:latin typeface="CMR10"/>
              </a:rPr>
              <a:t>= 2</a:t>
            </a:r>
            <a:r>
              <a:rPr lang="en-US" sz="1800" b="0" i="0" u="none" strike="noStrike" baseline="0" dirty="0">
                <a:solidFill>
                  <a:srgbClr val="000000"/>
                </a:solidFill>
                <a:latin typeface="CMMI10"/>
              </a:rPr>
              <a:t>, k </a:t>
            </a:r>
            <a:r>
              <a:rPr lang="en-US" sz="1800" b="0" i="0" u="none" strike="noStrike" baseline="0" dirty="0">
                <a:solidFill>
                  <a:srgbClr val="000000"/>
                </a:solidFill>
                <a:latin typeface="CMR10"/>
              </a:rPr>
              <a:t>= 128</a:t>
            </a:r>
            <a:r>
              <a:rPr lang="en-US" sz="1800" b="0" i="0" u="none" strike="noStrike" baseline="0" dirty="0">
                <a:solidFill>
                  <a:srgbClr val="000000"/>
                </a:solidFill>
                <a:latin typeface="NimbusRomNo9L-Regu"/>
              </a:rPr>
              <a:t>, and a threshold in the learning model of </a:t>
            </a:r>
            <a:r>
              <a:rPr lang="en-US" sz="1800" b="0" i="0" u="none" strike="noStrike" baseline="0" dirty="0">
                <a:solidFill>
                  <a:srgbClr val="000000"/>
                </a:solidFill>
                <a:latin typeface="CMMI10"/>
              </a:rPr>
              <a:t>τ </a:t>
            </a:r>
            <a:r>
              <a:rPr lang="en-US" sz="1800" b="0" i="0" u="none" strike="noStrike" baseline="0" dirty="0">
                <a:solidFill>
                  <a:srgbClr val="000000"/>
                </a:solidFill>
                <a:latin typeface="CMR10"/>
              </a:rPr>
              <a:t>= 0</a:t>
            </a:r>
            <a:r>
              <a:rPr lang="en-US" sz="1800" b="0" i="0" u="none" strike="noStrike" baseline="0" dirty="0">
                <a:solidFill>
                  <a:srgbClr val="000000"/>
                </a:solidFill>
                <a:latin typeface="CMMI10"/>
              </a:rPr>
              <a:t>.</a:t>
            </a:r>
            <a:r>
              <a:rPr lang="en-US" sz="1800" b="0" i="0" u="none" strike="noStrike" baseline="0" dirty="0">
                <a:solidFill>
                  <a:srgbClr val="000000"/>
                </a:solidFill>
                <a:latin typeface="CMR10"/>
              </a:rPr>
              <a:t>8</a:t>
            </a:r>
            <a:r>
              <a:rPr lang="en-US" sz="1800" b="0" i="0" u="none" strike="noStrike" baseline="0" dirty="0">
                <a:solidFill>
                  <a:srgbClr val="000000"/>
                </a:solidFill>
                <a:latin typeface="NimbusRomNo9L-Regu"/>
              </a:rPr>
              <a:t>. With this privacy budget, the associated value of </a:t>
            </a:r>
            <a:r>
              <a:rPr lang="en-US" sz="1800" b="0" i="0" u="none" strike="noStrike" baseline="0" dirty="0">
                <a:solidFill>
                  <a:srgbClr val="000000"/>
                </a:solidFill>
                <a:latin typeface="CMMI10"/>
              </a:rPr>
              <a:t>f </a:t>
            </a:r>
            <a:r>
              <a:rPr lang="en-US" sz="1800" b="0" i="0" u="none" strike="noStrike" baseline="0" dirty="0">
                <a:solidFill>
                  <a:srgbClr val="000000"/>
                </a:solidFill>
                <a:latin typeface="NimbusRomNo9L-Regu"/>
              </a:rPr>
              <a:t>is 0.64. We consider four different setups: the original setup from Rappor (</a:t>
            </a:r>
            <a:r>
              <a:rPr lang="en-US" sz="1800" b="0" i="0" u="none" strike="noStrike" baseline="0" dirty="0" err="1">
                <a:solidFill>
                  <a:srgbClr val="001473"/>
                </a:solidFill>
                <a:latin typeface="NimbusRomNo9L-Regu"/>
              </a:rPr>
              <a:t>Erlingsson</a:t>
            </a:r>
            <a:r>
              <a:rPr lang="en-US" sz="1800" b="0" i="0" u="none" strike="noStrike" baseline="0" dirty="0">
                <a:solidFill>
                  <a:srgbClr val="001473"/>
                </a:solidFill>
                <a:latin typeface="NimbusRomNo9L-Regu"/>
              </a:rPr>
              <a:t> et al.</a:t>
            </a:r>
            <a:r>
              <a:rPr lang="en-US" sz="1800" b="0" i="0" u="none" strike="noStrike" baseline="0" dirty="0">
                <a:solidFill>
                  <a:srgbClr val="000000"/>
                </a:solidFill>
                <a:latin typeface="NimbusRomNo9L-Regu"/>
              </a:rPr>
              <a:t>, </a:t>
            </a:r>
            <a:r>
              <a:rPr lang="en-US" sz="1800" b="0" i="0" u="none" strike="noStrike" baseline="0" dirty="0">
                <a:solidFill>
                  <a:srgbClr val="001473"/>
                </a:solidFill>
                <a:latin typeface="NimbusRomNo9L-Regu"/>
              </a:rPr>
              <a:t>2014</a:t>
            </a:r>
            <a:r>
              <a:rPr lang="en-US" sz="1800" b="0" i="0" u="none" strike="noStrike" baseline="0" dirty="0">
                <a:solidFill>
                  <a:srgbClr val="000000"/>
                </a:solidFill>
                <a:latin typeface="NimbusRomNo9L-Regu"/>
              </a:rPr>
              <a:t>), the setup adding one filter, and adding a second filter. For the second filter we consider the description in Section </a:t>
            </a:r>
            <a:r>
              <a:rPr lang="en-US" sz="1800" b="0" i="0" u="none" strike="noStrike" baseline="0" dirty="0">
                <a:solidFill>
                  <a:srgbClr val="001473"/>
                </a:solidFill>
                <a:latin typeface="NimbusRomNo9L-Regu"/>
              </a:rPr>
              <a:t>3.3 </a:t>
            </a:r>
            <a:r>
              <a:rPr lang="en-US" sz="1800" b="0" i="0" u="none" strike="noStrike" baseline="0" dirty="0">
                <a:solidFill>
                  <a:srgbClr val="000000"/>
                </a:solidFill>
                <a:latin typeface="NimbusRomNo9L-Regu"/>
              </a:rPr>
              <a:t>and a second version where we invert the indexes when applying the OR operator. </a:t>
            </a:r>
            <a:r>
              <a:rPr lang="en-US" sz="1800" b="0" i="0" u="none" strike="noStrike" baseline="0" dirty="0">
                <a:latin typeface="NimbusRomNo9L-Regu"/>
              </a:rPr>
              <a:t>100 repetitions with different datasets and compare the mean squared error (MSE) of the frequency estimation. </a:t>
            </a:r>
            <a:r>
              <a:rPr lang="en-US" sz="1800" b="0" i="0" u="none" strike="noStrike" baseline="0" dirty="0">
                <a:solidFill>
                  <a:srgbClr val="000000"/>
                </a:solidFill>
                <a:latin typeface="NimbusRomNo9L-Regu"/>
              </a:rPr>
              <a:t>Figure </a:t>
            </a:r>
            <a:r>
              <a:rPr lang="en-US" sz="1800" b="0" i="0" u="none" strike="noStrike" baseline="0" dirty="0">
                <a:solidFill>
                  <a:srgbClr val="001473"/>
                </a:solidFill>
                <a:latin typeface="NimbusRomNo9L-Regu"/>
              </a:rPr>
              <a:t>1</a:t>
            </a:r>
            <a:r>
              <a:rPr lang="en-US" sz="1800" b="0" i="0" u="none" strike="noStrike" baseline="0" dirty="0">
                <a:solidFill>
                  <a:srgbClr val="000000"/>
                </a:solidFill>
                <a:latin typeface="NimbusRomNo9L-Regu"/>
              </a:rPr>
              <a:t>(a) shows that adding the pre-filter model results in a better estimation, reflected in a smaller MSE mean and standard deviation. </a:t>
            </a:r>
            <a:r>
              <a:rPr lang="en-US" sz="1800" b="0" i="0" u="none" strike="noStrike" baseline="0" dirty="0">
                <a:latin typeface="NimbusRomNo9L-Regu"/>
              </a:rPr>
              <a:t>The introduction of a single filter reduces the mean MSE by about 24%, whereas including a second filter produces an additional, albeit smaller, reduction of 3%, for a total reduction in mean MSE of 27%. IN the second figure  We now evaluate the impact of the probability </a:t>
            </a:r>
            <a:r>
              <a:rPr lang="en-US" sz="1800" b="0" i="0" u="none" strike="noStrike" baseline="0" dirty="0">
                <a:latin typeface="CMMI10"/>
              </a:rPr>
              <a:t>f</a:t>
            </a:r>
            <a:r>
              <a:rPr lang="en-US" sz="1800" b="0" i="0" u="none" strike="noStrike" baseline="0" dirty="0">
                <a:latin typeface="NimbusRomNo9L-Regu"/>
              </a:rPr>
              <a:t>, which is fixed by the privacy budget (a tighter budget requires a larger </a:t>
            </a:r>
            <a:r>
              <a:rPr lang="en-US" sz="1800" b="0" i="0" u="none" strike="noStrike" baseline="0" dirty="0">
                <a:latin typeface="CMMI10"/>
              </a:rPr>
              <a:t>f</a:t>
            </a:r>
            <a:r>
              <a:rPr lang="en-US" sz="1800" b="0" i="0" u="none" strike="noStrike" baseline="0" dirty="0">
                <a:latin typeface="NimbusRomNo9L-Regu"/>
              </a:rPr>
              <a:t>) and determines how much noise is added to the output of the Bloom filter. </a:t>
            </a:r>
            <a:r>
              <a:rPr lang="en-US" sz="1800" b="0" i="0" u="none" strike="noStrike" baseline="0" dirty="0">
                <a:solidFill>
                  <a:srgbClr val="000000"/>
                </a:solidFill>
                <a:latin typeface="NimbusRomNo9L-Regu"/>
              </a:rPr>
              <a:t>The results in Figure </a:t>
            </a:r>
            <a:r>
              <a:rPr lang="en-US" sz="1800" b="0" i="0" u="none" strike="noStrike" baseline="0" dirty="0">
                <a:solidFill>
                  <a:srgbClr val="001473"/>
                </a:solidFill>
                <a:latin typeface="NimbusRomNo9L-Regu"/>
              </a:rPr>
              <a:t>2</a:t>
            </a:r>
            <a:r>
              <a:rPr lang="en-US" sz="1800" b="0" i="0" u="none" strike="noStrike" baseline="0" dirty="0">
                <a:solidFill>
                  <a:srgbClr val="000000"/>
                </a:solidFill>
                <a:latin typeface="NimbusRomNo9L-Regu"/>
              </a:rPr>
              <a:t>(a) show that as more noise is added through the probability </a:t>
            </a:r>
            <a:r>
              <a:rPr lang="en-US" sz="1800" b="0" i="0" u="none" strike="noStrike" baseline="0" dirty="0">
                <a:solidFill>
                  <a:srgbClr val="000000"/>
                </a:solidFill>
                <a:latin typeface="CMMI10"/>
              </a:rPr>
              <a:t>f </a:t>
            </a:r>
            <a:r>
              <a:rPr lang="en-US" sz="1800" b="0" i="0" u="none" strike="noStrike" baseline="0" dirty="0">
                <a:solidFill>
                  <a:srgbClr val="000000"/>
                </a:solidFill>
                <a:latin typeface="NimbusRomNo9L-Regu"/>
              </a:rPr>
              <a:t>the gap between the baseline RAPPOR and pre-filter model increases. This means the model-based pre-filter is able to drop those observations which are excessively noisy and improves the count estimation.60</a:t>
            </a:r>
            <a:endParaRPr lang="en-US" dirty="0"/>
          </a:p>
        </p:txBody>
      </p:sp>
      <p:sp>
        <p:nvSpPr>
          <p:cNvPr id="4" name="Marcador de número de diapositiva 3"/>
          <p:cNvSpPr>
            <a:spLocks noGrp="1"/>
          </p:cNvSpPr>
          <p:nvPr>
            <p:ph type="sldNum" sz="quarter" idx="5"/>
          </p:nvPr>
        </p:nvSpPr>
        <p:spPr/>
        <p:txBody>
          <a:bodyPr/>
          <a:lstStyle/>
          <a:p>
            <a:fld id="{4FA4D70C-0F38-48AE-942B-7C030F8171B0}" type="slidenum">
              <a:rPr lang="en-US" smtClean="0"/>
              <a:t>11</a:t>
            </a:fld>
            <a:endParaRPr lang="en-US"/>
          </a:p>
        </p:txBody>
      </p:sp>
    </p:spTree>
    <p:extLst>
      <p:ext uri="{BB962C8B-B14F-4D97-AF65-F5344CB8AC3E}">
        <p14:creationId xmlns:p14="http://schemas.microsoft.com/office/powerpoint/2010/main" val="318129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Moderated: Change of thousands.90</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12</a:t>
            </a:fld>
            <a:endParaRPr lang="en-US"/>
          </a:p>
        </p:txBody>
      </p:sp>
    </p:spTree>
    <p:extLst>
      <p:ext uri="{BB962C8B-B14F-4D97-AF65-F5344CB8AC3E}">
        <p14:creationId xmlns:p14="http://schemas.microsoft.com/office/powerpoint/2010/main" val="28394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60. Its is </a:t>
            </a:r>
            <a:r>
              <a:rPr lang="es-CO" noProof="0" dirty="0" err="1"/>
              <a:t>possible</a:t>
            </a:r>
            <a:r>
              <a:rPr lang="en-US" dirty="0"/>
              <a:t> to add a new filter base on a neural network and is very promising and we obtain very good reductions. It is relevant when the budget is greater. Es un primer paso.</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13</a:t>
            </a:fld>
            <a:endParaRPr lang="en-US"/>
          </a:p>
        </p:txBody>
      </p:sp>
    </p:spTree>
    <p:extLst>
      <p:ext uri="{BB962C8B-B14F-4D97-AF65-F5344CB8AC3E}">
        <p14:creationId xmlns:p14="http://schemas.microsoft.com/office/powerpoint/2010/main" val="406010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Explicar Diferencial.</a:t>
                </a:r>
                <a:endParaRPr lang="en-US"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 set of users submit a value of interest (e.g., the URL of a website</a:t>
                </a:r>
                <a:r>
                  <a:rPr lang="en-US" sz="1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n-US"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visited by the user) to a central server that accumulates this information to generate summary statistics. </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Before submission, the user value </a:t>
                </a:r>
                <a:r>
                  <a:rPr lang="es-CO" sz="1200" b="0" i="0" u="none" strike="noStrike" baseline="0">
                    <a:latin typeface="Cambria Math" panose="02040503050406030204" pitchFamily="18" charset="0"/>
                    <a:cs typeface="Arial" panose="020B0604020202020204" pitchFamily="34" charset="0"/>
                  </a:rPr>
                  <a:t>𝑣</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is passed through an algorithm </a:t>
                </a:r>
                <a:r>
                  <a:rPr lang="en-US" sz="1200" b="0" i="0" u="none" strike="noStrike" baseline="0" dirty="0">
                    <a:latin typeface="Cambria Math" panose="02040503050406030204" pitchFamily="18" charset="0"/>
                    <a:ea typeface="CMU Sans Serif" panose="02000603000000000000" pitchFamily="2" charset="0"/>
                    <a:cs typeface="CMU Sans Serif" panose="02000603000000000000" pitchFamily="2" charset="0"/>
                  </a:rPr>
                  <a:t>𝐴</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that guarantees its (local differential) privacy, defined as follows</a:t>
                </a:r>
                <a:r>
                  <a:rPr lang="en-US" dirty="0"/>
                  <a:t>. I know that this may be confusing the first time. But I hope I can explain with the draw of the slide. The algorithm A is the hand with the dices. When we pass the vector which is a representation of the raw data of the values trough the algorithm. A we got a noisy representation of them. Let’s say 1,1,0. We want to know the probability that the output noisy vector is the same. Of course, this will depend on the algorithm itself, the original representation and how it changes the bits with a defined probability. A 0- differential private algorithm says to us that this ratio is 1 because e^0 =1. Meaning they have the same probability of outputting the same result under the private algorithm. In this way as the longer, the epsilon value becomes, the greater the change of the ratio and, therefore, the probability to determine higher differences between these representations and therefore the lower the privacy of the values.</a:t>
                </a:r>
              </a:p>
            </p:txBody>
          </p:sp>
        </mc:Fallback>
      </mc:AlternateContent>
      <p:sp>
        <p:nvSpPr>
          <p:cNvPr id="4" name="Marcador de número de diapositiva 3"/>
          <p:cNvSpPr>
            <a:spLocks noGrp="1"/>
          </p:cNvSpPr>
          <p:nvPr>
            <p:ph type="sldNum" sz="quarter" idx="5"/>
          </p:nvPr>
        </p:nvSpPr>
        <p:spPr/>
        <p:txBody>
          <a:bodyPr/>
          <a:lstStyle/>
          <a:p>
            <a:fld id="{4FA4D70C-0F38-48AE-942B-7C030F8171B0}" type="slidenum">
              <a:rPr lang="en-US" smtClean="0"/>
              <a:t>2</a:t>
            </a:fld>
            <a:endParaRPr lang="en-US"/>
          </a:p>
        </p:txBody>
      </p:sp>
    </p:spTree>
    <p:extLst>
      <p:ext uri="{BB962C8B-B14F-4D97-AF65-F5344CB8AC3E}">
        <p14:creationId xmlns:p14="http://schemas.microsoft.com/office/powerpoint/2010/main" val="12498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O" dirty="0"/>
              <a:t>Negamiento.</a:t>
            </a:r>
          </a:p>
          <a:p>
            <a:pPr marL="171450" indent="-171450">
              <a:buFont typeface="Arial" panose="020B0604020202020204" pitchFamily="34" charset="0"/>
              <a:buChar char="•"/>
            </a:pPr>
            <a:r>
              <a:rPr lang="es-CO" dirty="0"/>
              <a:t>Confianza centralizado.</a:t>
            </a:r>
          </a:p>
          <a:p>
            <a:pPr marL="171450" indent="-171450">
              <a:buFont typeface="Arial" panose="020B0604020202020204" pitchFamily="34" charset="0"/>
              <a:buChar char="•"/>
            </a:pPr>
            <a:r>
              <a:rPr lang="es-CO" dirty="0"/>
              <a:t>Repudio información individual.</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3</a:t>
            </a:fld>
            <a:endParaRPr lang="en-US"/>
          </a:p>
        </p:txBody>
      </p:sp>
    </p:spTree>
    <p:extLst>
      <p:ext uri="{BB962C8B-B14F-4D97-AF65-F5344CB8AC3E}">
        <p14:creationId xmlns:p14="http://schemas.microsoft.com/office/powerpoint/2010/main" val="216953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30. The problem is that we want to collect data that people may not be willing/liking to share it until up to a degree. Local Differential Privacy , tries to solve this problem by adding noise to a representation of the data user’s values. The addition of noise allows the user to deny any responsibility and protect its privacy. 1,0,0 -&gt; 1,0,1</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4</a:t>
            </a:fld>
            <a:endParaRPr lang="en-US" dirty="0"/>
          </a:p>
        </p:txBody>
      </p:sp>
    </p:spTree>
    <p:extLst>
      <p:ext uri="{BB962C8B-B14F-4D97-AF65-F5344CB8AC3E}">
        <p14:creationId xmlns:p14="http://schemas.microsoft.com/office/powerpoint/2010/main" val="1049757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30. The problem is that we want to collect data that people may not be willing/liking to share it until up to a degree. Local Differential Privacy , tries to solve this problem by adding noise to a representation of the data user’s values. The addition of noise allows the user to deny any responsibility and protect its privacy. 1,0,0 -&gt; 1,0,1</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5</a:t>
            </a:fld>
            <a:endParaRPr lang="en-US" dirty="0"/>
          </a:p>
        </p:txBody>
      </p:sp>
    </p:spTree>
    <p:extLst>
      <p:ext uri="{BB962C8B-B14F-4D97-AF65-F5344CB8AC3E}">
        <p14:creationId xmlns:p14="http://schemas.microsoft.com/office/powerpoint/2010/main" val="10949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What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is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local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differential</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privacy</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Its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definition</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that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set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us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an</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upper</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bound</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about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ratio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of</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probabilities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that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if</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I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pass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two</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differents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values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to</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same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algorithm</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I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get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same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output. 90</a:t>
                </a:r>
                <a:endParaRPr lang="en-US"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 set of users submit a value of interest (e.g., the URL of a website</a:t>
                </a:r>
                <a:r>
                  <a:rPr lang="en-US" sz="1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n-US"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visited by the user) to a central server that accumulates this information to generate summary statistics. </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Before submission, the user value </a:t>
                </a:r>
                <a:r>
                  <a:rPr lang="es-CO" sz="1200" b="0" i="0" u="none" strike="noStrike" baseline="0">
                    <a:latin typeface="Cambria Math" panose="02040503050406030204" pitchFamily="18" charset="0"/>
                    <a:cs typeface="Arial" panose="020B0604020202020204" pitchFamily="34" charset="0"/>
                  </a:rPr>
                  <a:t>𝑣</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is passed through an algorithm </a:t>
                </a:r>
                <a:r>
                  <a:rPr lang="en-US" sz="1200" b="0" i="0" u="none" strike="noStrike" baseline="0" dirty="0">
                    <a:latin typeface="Cambria Math" panose="02040503050406030204" pitchFamily="18" charset="0"/>
                    <a:ea typeface="CMU Sans Serif" panose="02000603000000000000" pitchFamily="2" charset="0"/>
                    <a:cs typeface="CMU Sans Serif" panose="02000603000000000000" pitchFamily="2" charset="0"/>
                  </a:rPr>
                  <a:t>𝐴</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that guarantees its (local differential) privacy, defined as follows</a:t>
                </a:r>
                <a:r>
                  <a:rPr lang="en-US" dirty="0"/>
                  <a:t>. I know that this may be confusing the first time. But I hope I can explain with the draw of the slide. The algorithm A is the hand with the dices. When we pass the vector which is a representation of the raw data of the values trough the algorithm. A we got a noisy representation of them. Let’s say 1,1,0. We want to know the probability that the output noisy vector is the same. Of course, this will depend on the algorithm itself, the original representation and how it changes the bits with a defined probability. A 0- differential private algorithm says to us that this ratio is 1 because e^0 =1. Meaning they have the same probability of outputting the same result under the private algorithm. In this way as the longer, the epsilon value becomes, the greater the change of the ratio and, therefore, the probability to determine higher differences between these representations and therefore the lower the privacy of the values.</a:t>
                </a:r>
              </a:p>
            </p:txBody>
          </p:sp>
        </mc:Fallback>
      </mc:AlternateContent>
      <p:sp>
        <p:nvSpPr>
          <p:cNvPr id="4" name="Marcador de número de diapositiva 3"/>
          <p:cNvSpPr>
            <a:spLocks noGrp="1"/>
          </p:cNvSpPr>
          <p:nvPr>
            <p:ph type="sldNum" sz="quarter" idx="5"/>
          </p:nvPr>
        </p:nvSpPr>
        <p:spPr/>
        <p:txBody>
          <a:bodyPr/>
          <a:lstStyle/>
          <a:p>
            <a:fld id="{4FA4D70C-0F38-48AE-942B-7C030F8171B0}" type="slidenum">
              <a:rPr lang="en-US" smtClean="0"/>
              <a:t>6</a:t>
            </a:fld>
            <a:endParaRPr lang="en-US"/>
          </a:p>
        </p:txBody>
      </p:sp>
    </p:spTree>
    <p:extLst>
      <p:ext uri="{BB962C8B-B14F-4D97-AF65-F5344CB8AC3E}">
        <p14:creationId xmlns:p14="http://schemas.microsoft.com/office/powerpoint/2010/main" val="132940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30. Local </a:t>
            </a:r>
            <a:r>
              <a:rPr lang="en-US" dirty="0" err="1"/>
              <a:t>hasing</a:t>
            </a:r>
            <a:r>
              <a:rPr lang="en-US" dirty="0"/>
              <a:t> – collisions, Hadamard- reduce memory , Bloom filter –vector , Count Sketches - Matrix</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7</a:t>
            </a:fld>
            <a:endParaRPr lang="en-US"/>
          </a:p>
        </p:txBody>
      </p:sp>
    </p:spTree>
    <p:extLst>
      <p:ext uri="{BB962C8B-B14F-4D97-AF65-F5344CB8AC3E}">
        <p14:creationId xmlns:p14="http://schemas.microsoft.com/office/powerpoint/2010/main" val="156023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What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is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local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differential</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privacy</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Its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definition</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that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set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us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an</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upper</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bound</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about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ratio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of</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probabilities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that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if</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I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pass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two</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differents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values</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to</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same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algorithm</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I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get</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the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s-CO" sz="1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same</a:t>
                </a:r>
                <a:r>
                  <a:rPr lang="es-CO"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output. 90</a:t>
                </a:r>
                <a:endParaRPr lang="en-US"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A set of users submit a value of interest (e.g., the URL of a website</a:t>
                </a:r>
                <a:r>
                  <a:rPr lang="en-US" sz="1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a:t>
                </a:r>
                <a:r>
                  <a:rPr lang="en-US" sz="1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visited by the user) to a central server that accumulates this information to generate summary statistics. </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Before submission, the user value </a:t>
                </a:r>
                <a:r>
                  <a:rPr lang="es-CO" sz="1200" b="0" i="0" u="none" strike="noStrike" baseline="0">
                    <a:latin typeface="Cambria Math" panose="02040503050406030204" pitchFamily="18" charset="0"/>
                    <a:cs typeface="Arial" panose="020B0604020202020204" pitchFamily="34" charset="0"/>
                  </a:rPr>
                  <a:t>𝑣</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is passed through an algorithm </a:t>
                </a:r>
                <a:r>
                  <a:rPr lang="en-US" sz="1200" b="0" i="0" u="none" strike="noStrike" baseline="0" dirty="0">
                    <a:latin typeface="Cambria Math" panose="02040503050406030204" pitchFamily="18" charset="0"/>
                    <a:ea typeface="CMU Sans Serif" panose="02000603000000000000" pitchFamily="2" charset="0"/>
                    <a:cs typeface="CMU Sans Serif" panose="02000603000000000000" pitchFamily="2" charset="0"/>
                  </a:rPr>
                  <a:t>𝐴</a:t>
                </a:r>
                <a:r>
                  <a:rPr lang="en-US" sz="1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that guarantees its (local differential) privacy, defined as follows</a:t>
                </a:r>
                <a:r>
                  <a:rPr lang="en-US" dirty="0"/>
                  <a:t>. I know that this may be confusing the first time. But I hope I can explain with the draw of the slide. The algorithm A is the hand with the dices. When we pass the vector which is a representation of the raw data of the values trough the algorithm. A we got a noisy representation of them. Let’s say 1,1,0. We want to know the probability that the output noisy vector is the same. Of course, this will depend on the algorithm itself, the original representation and how it changes the bits with a defined probability. A 0- differential private algorithm says to us that this ratio is 1 because e^0 =1. Meaning they have the same probability of outputting the same result under the private algorithm. In this way as the longer, the epsilon value becomes, the greater the change of the ratio and, therefore, the probability to determine higher differences between these representations and therefore the lower the privacy of the values.</a:t>
                </a:r>
              </a:p>
            </p:txBody>
          </p:sp>
        </mc:Fallback>
      </mc:AlternateContent>
      <p:sp>
        <p:nvSpPr>
          <p:cNvPr id="4" name="Marcador de número de diapositiva 3"/>
          <p:cNvSpPr>
            <a:spLocks noGrp="1"/>
          </p:cNvSpPr>
          <p:nvPr>
            <p:ph type="sldNum" sz="quarter" idx="5"/>
          </p:nvPr>
        </p:nvSpPr>
        <p:spPr/>
        <p:txBody>
          <a:bodyPr/>
          <a:lstStyle/>
          <a:p>
            <a:fld id="{4FA4D70C-0F38-48AE-942B-7C030F8171B0}" type="slidenum">
              <a:rPr lang="en-US" smtClean="0"/>
              <a:t>8</a:t>
            </a:fld>
            <a:endParaRPr lang="en-US"/>
          </a:p>
        </p:txBody>
      </p:sp>
    </p:spTree>
    <p:extLst>
      <p:ext uri="{BB962C8B-B14F-4D97-AF65-F5344CB8AC3E}">
        <p14:creationId xmlns:p14="http://schemas.microsoft.com/office/powerpoint/2010/main" val="210401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dirty="0"/>
          </a:p>
          <a:p>
            <a:pPr algn="l"/>
            <a:r>
              <a:rPr lang="en-US" dirty="0"/>
              <a:t>What we proposed is that because of the nature of the problem, the algorithm can sometimes add too much noise to some specific values, and when we try to estimate it, it harm the estimation process. Therefore, we propose to create a filter that removes excessively noisy observations at the server. </a:t>
            </a:r>
            <a:r>
              <a:rPr lang="en-US" sz="1800" b="0" i="0" u="none" strike="noStrike" baseline="0" dirty="0">
                <a:latin typeface="NimbusRomNo9L-Regu"/>
              </a:rPr>
              <a:t>The pre-filter thus faces a binary classification task. That is, we want to use a learning model </a:t>
            </a:r>
            <a:r>
              <a:rPr lang="en-US" sz="1800" b="0" i="0" u="none" strike="noStrike" baseline="0" dirty="0">
                <a:latin typeface="CMMI10"/>
              </a:rPr>
              <a:t>f </a:t>
            </a:r>
            <a:r>
              <a:rPr lang="en-US" sz="1800" b="0" i="0" u="none" strike="noStrike" baseline="0" dirty="0">
                <a:latin typeface="NimbusRomNo9L-Regu"/>
              </a:rPr>
              <a:t>that can predict if an encoded value </a:t>
            </a:r>
            <a:r>
              <a:rPr lang="en-US" sz="1800" b="0" i="0" u="none" strike="noStrike" baseline="0" dirty="0">
                <a:latin typeface="CMMI10"/>
              </a:rPr>
              <a:t>v </a:t>
            </a:r>
            <a:r>
              <a:rPr lang="en-US" sz="1800" b="0" i="0" u="none" strike="noStrike" baseline="0" dirty="0">
                <a:latin typeface="NimbusRomNo9L-Regu"/>
              </a:rPr>
              <a:t>is similar to any of the encoded versions of the expected values, or if instead it can be considered as a noisy observation. To this end we build two sets: the first set is </a:t>
            </a:r>
            <a:r>
              <a:rPr lang="en-US" sz="1800" b="0" i="0" u="none" strike="noStrike" baseline="0" dirty="0">
                <a:latin typeface="CMSY10"/>
              </a:rPr>
              <a:t>K</a:t>
            </a:r>
            <a:r>
              <a:rPr lang="en-US" sz="1800" b="0" i="0" u="none" strike="noStrike" baseline="0" dirty="0">
                <a:latin typeface="NimbusRomNo9L-Regu"/>
              </a:rPr>
              <a:t>, which is made of all the size-</a:t>
            </a:r>
            <a:r>
              <a:rPr lang="en-US" sz="1800" b="0" i="0" u="none" strike="noStrike" baseline="0" dirty="0">
                <a:latin typeface="CMMI10"/>
              </a:rPr>
              <a:t>k </a:t>
            </a:r>
            <a:r>
              <a:rPr lang="en-US" sz="1800" b="0" i="0" u="none" strike="noStrike" baseline="0" dirty="0">
                <a:latin typeface="NimbusRomNo9L-Regu"/>
              </a:rPr>
              <a:t>vectors that the Bloom filter generates for each of the values expected to be</a:t>
            </a:r>
          </a:p>
          <a:p>
            <a:pPr algn="l"/>
            <a:r>
              <a:rPr lang="en-US" sz="1800" b="0" i="0" u="none" strike="noStrike" baseline="0" dirty="0">
                <a:latin typeface="NimbusRomNo9L-Regu"/>
              </a:rPr>
              <a:t>observed. Note that these vectors are encoded in that they have passed through the Bloom filter, but no randomization noise has been added. The second set is </a:t>
            </a:r>
            <a:r>
              <a:rPr lang="en-US" sz="1800" b="0" i="0" u="none" strike="noStrike" baseline="0" dirty="0">
                <a:latin typeface="CMSY10"/>
              </a:rPr>
              <a:t>U</a:t>
            </a:r>
            <a:r>
              <a:rPr lang="en-US" sz="1800" b="0" i="0" u="none" strike="noStrike" baseline="0" dirty="0">
                <a:latin typeface="NimbusRomNo9L-Regu"/>
              </a:rPr>
              <a:t>, which we build by generating random size-</a:t>
            </a:r>
            <a:r>
              <a:rPr lang="en-US" sz="1800" b="0" i="0" u="none" strike="noStrike" baseline="0" dirty="0">
                <a:latin typeface="CMMI10"/>
              </a:rPr>
              <a:t>k </a:t>
            </a:r>
            <a:r>
              <a:rPr lang="en-US" sz="1800" b="0" i="0" u="none" strike="noStrike" baseline="0" dirty="0">
                <a:latin typeface="NimbusRomNo9L-Regu"/>
              </a:rPr>
              <a:t>vectors, where each bit is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NimbusRomNo9L-Regu"/>
              </a:rPr>
              <a:t>to one with probability </a:t>
            </a:r>
            <a:r>
              <a:rPr lang="en-US" sz="1800" b="0" i="0" u="none" strike="noStrike" baseline="0" dirty="0">
                <a:latin typeface="CMMI10"/>
              </a:rPr>
              <a:t>γ</a:t>
            </a:r>
            <a:r>
              <a:rPr lang="en-US" sz="1800" b="0" i="0" u="none" strike="noStrike" baseline="0" dirty="0">
                <a:latin typeface="NimbusRomNo9L-Regu"/>
              </a:rPr>
              <a:t>. 90</a:t>
            </a:r>
          </a:p>
        </p:txBody>
      </p:sp>
      <p:sp>
        <p:nvSpPr>
          <p:cNvPr id="4" name="Marcador de número de diapositiva 3"/>
          <p:cNvSpPr>
            <a:spLocks noGrp="1"/>
          </p:cNvSpPr>
          <p:nvPr>
            <p:ph type="sldNum" sz="quarter" idx="5"/>
          </p:nvPr>
        </p:nvSpPr>
        <p:spPr/>
        <p:txBody>
          <a:bodyPr/>
          <a:lstStyle/>
          <a:p>
            <a:fld id="{4FA4D70C-0F38-48AE-942B-7C030F8171B0}" type="slidenum">
              <a:rPr lang="en-US" smtClean="0"/>
              <a:t>9</a:t>
            </a:fld>
            <a:endParaRPr lang="en-US"/>
          </a:p>
        </p:txBody>
      </p:sp>
    </p:spTree>
    <p:extLst>
      <p:ext uri="{BB962C8B-B14F-4D97-AF65-F5344CB8AC3E}">
        <p14:creationId xmlns:p14="http://schemas.microsoft.com/office/powerpoint/2010/main" val="113747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2.png"/><Relationship Id="rId7" Type="http://schemas.openxmlformats.org/officeDocument/2006/relationships/image" Target="../media/image3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2.png"/><Relationship Id="rId4" Type="http://schemas.openxmlformats.org/officeDocument/2006/relationships/image" Target="../media/image13.sv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26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13.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0.png"/><Relationship Id="rId5" Type="http://schemas.openxmlformats.org/officeDocument/2006/relationships/image" Target="../media/image141.png"/><Relationship Id="rId10" Type="http://schemas.openxmlformats.org/officeDocument/2006/relationships/image" Target="../media/image140.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0.png"/><Relationship Id="rId4" Type="http://schemas.openxmlformats.org/officeDocument/2006/relationships/image" Target="../media/image18.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6.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17ECA3E-730E-2393-31EF-694400001D81}"/>
              </a:ext>
            </a:extLst>
          </p:cNvPr>
          <p:cNvSpPr/>
          <p:nvPr/>
        </p:nvSpPr>
        <p:spPr>
          <a:xfrm>
            <a:off x="0" y="0"/>
            <a:ext cx="18288000" cy="10287000"/>
          </a:xfrm>
          <a:prstGeom prst="rect">
            <a:avLst/>
          </a:prstGeom>
          <a:gradFill flip="none" rotWithShape="1">
            <a:gsLst>
              <a:gs pos="0">
                <a:srgbClr val="4785D1">
                  <a:shade val="30000"/>
                  <a:satMod val="115000"/>
                </a:srgbClr>
              </a:gs>
              <a:gs pos="50000">
                <a:srgbClr val="4785D1">
                  <a:shade val="67500"/>
                  <a:satMod val="115000"/>
                </a:srgbClr>
              </a:gs>
              <a:gs pos="100000">
                <a:srgbClr val="4785D1">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E573598-301E-507D-4561-0DB83534F102}"/>
              </a:ext>
            </a:extLst>
          </p:cNvPr>
          <p:cNvPicPr>
            <a:picLocks noChangeAspect="1"/>
          </p:cNvPicPr>
          <p:nvPr/>
        </p:nvPicPr>
        <p:blipFill>
          <a:blip r:embed="rId3">
            <a:alphaModFix am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57790">
            <a:off x="13917499" y="-2329537"/>
            <a:ext cx="8028719" cy="6671135"/>
          </a:xfrm>
          <a:prstGeom prst="rect">
            <a:avLst/>
          </a:prstGeom>
        </p:spPr>
      </p:pic>
      <p:sp>
        <p:nvSpPr>
          <p:cNvPr id="4" name="TextBox 4">
            <a:extLst>
              <a:ext uri="{FF2B5EF4-FFF2-40B4-BE49-F238E27FC236}">
                <a16:creationId xmlns:a16="http://schemas.microsoft.com/office/drawing/2014/main" id="{A15906B0-5DB4-1EA4-9638-A9E39396A05D}"/>
              </a:ext>
            </a:extLst>
          </p:cNvPr>
          <p:cNvSpPr txBox="1"/>
          <p:nvPr/>
        </p:nvSpPr>
        <p:spPr>
          <a:xfrm>
            <a:off x="-1" y="3212839"/>
            <a:ext cx="18287999" cy="2031325"/>
          </a:xfrm>
          <a:prstGeom prst="rect">
            <a:avLst/>
          </a:prstGeom>
        </p:spPr>
        <p:txBody>
          <a:bodyPr wrap="square" lIns="0" tIns="0" rIns="0" bIns="0" rtlCol="0" anchor="t">
            <a:spAutoFit/>
          </a:bodyPr>
          <a:lstStyle/>
          <a:p>
            <a:pPr algn="ctr"/>
            <a:r>
              <a:rPr lang="en-US" sz="6600" b="1" dirty="0">
                <a:solidFill>
                  <a:srgbClr val="FFFFFF"/>
                </a:solidFill>
                <a:latin typeface="Public Sans Thin"/>
              </a:rPr>
              <a:t>A model-based filter to improve local differential privacy</a:t>
            </a:r>
          </a:p>
        </p:txBody>
      </p:sp>
      <p:pic>
        <p:nvPicPr>
          <p:cNvPr id="5" name="Picture 6">
            <a:extLst>
              <a:ext uri="{FF2B5EF4-FFF2-40B4-BE49-F238E27FC236}">
                <a16:creationId xmlns:a16="http://schemas.microsoft.com/office/drawing/2014/main" id="{31041E18-F0B2-D007-5AA5-0F3C11DBBD31}"/>
              </a:ext>
            </a:extLst>
          </p:cNvPr>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88596" y="7449663"/>
            <a:ext cx="8028719" cy="6671135"/>
          </a:xfrm>
          <a:prstGeom prst="rect">
            <a:avLst/>
          </a:prstGeom>
        </p:spPr>
      </p:pic>
      <p:sp>
        <p:nvSpPr>
          <p:cNvPr id="6" name="TextBox 7">
            <a:extLst>
              <a:ext uri="{FF2B5EF4-FFF2-40B4-BE49-F238E27FC236}">
                <a16:creationId xmlns:a16="http://schemas.microsoft.com/office/drawing/2014/main" id="{114FDB9E-6C84-196F-7772-ACEB8C85C015}"/>
              </a:ext>
            </a:extLst>
          </p:cNvPr>
          <p:cNvSpPr txBox="1"/>
          <p:nvPr/>
        </p:nvSpPr>
        <p:spPr>
          <a:xfrm>
            <a:off x="0" y="6222999"/>
            <a:ext cx="18287998" cy="498278"/>
          </a:xfrm>
          <a:prstGeom prst="rect">
            <a:avLst/>
          </a:prstGeom>
        </p:spPr>
        <p:txBody>
          <a:bodyPr wrap="square" lIns="0" tIns="0" rIns="0" bIns="0" rtlCol="0" anchor="t">
            <a:spAutoFit/>
          </a:bodyPr>
          <a:lstStyle/>
          <a:p>
            <a:pPr algn="ctr">
              <a:lnSpc>
                <a:spcPts val="4199"/>
              </a:lnSpc>
            </a:pPr>
            <a:r>
              <a:rPr lang="en-US" sz="2999" dirty="0">
                <a:solidFill>
                  <a:srgbClr val="FFFFFF"/>
                </a:solidFill>
                <a:latin typeface="Public Sans"/>
              </a:rPr>
              <a:t>Miguel Gutierrez</a:t>
            </a:r>
            <a:r>
              <a:rPr lang="en-US" sz="3200" baseline="30000" dirty="0">
                <a:solidFill>
                  <a:srgbClr val="FFFFFF"/>
                </a:solidFill>
                <a:latin typeface="Public Sans"/>
              </a:rPr>
              <a:t>1</a:t>
            </a:r>
            <a:r>
              <a:rPr lang="en-US" sz="2999" dirty="0">
                <a:solidFill>
                  <a:srgbClr val="FFFFFF"/>
                </a:solidFill>
                <a:latin typeface="Public Sans"/>
              </a:rPr>
              <a:t>, Valérie Gauthier</a:t>
            </a:r>
            <a:r>
              <a:rPr lang="en-US" sz="3200" baseline="30000" dirty="0">
                <a:solidFill>
                  <a:srgbClr val="FFFFFF"/>
                </a:solidFill>
                <a:latin typeface="Public Sans"/>
              </a:rPr>
              <a:t>2</a:t>
            </a:r>
            <a:r>
              <a:rPr lang="en-US" sz="2999" dirty="0">
                <a:solidFill>
                  <a:srgbClr val="FFFFFF"/>
                </a:solidFill>
                <a:latin typeface="Public Sans"/>
              </a:rPr>
              <a:t>, Juan F. Pérez</a:t>
            </a:r>
            <a:r>
              <a:rPr lang="en-US" sz="3200" baseline="30000" dirty="0">
                <a:solidFill>
                  <a:srgbClr val="FFFFFF"/>
                </a:solidFill>
                <a:latin typeface="Public Sans"/>
              </a:rPr>
              <a:t>2</a:t>
            </a:r>
            <a:endParaRPr lang="en-US" sz="2999" dirty="0">
              <a:solidFill>
                <a:srgbClr val="FFFFFF"/>
              </a:solidFill>
              <a:latin typeface="Public Sans"/>
            </a:endParaRPr>
          </a:p>
        </p:txBody>
      </p:sp>
      <p:sp>
        <p:nvSpPr>
          <p:cNvPr id="15" name="TextBox 7">
            <a:extLst>
              <a:ext uri="{FF2B5EF4-FFF2-40B4-BE49-F238E27FC236}">
                <a16:creationId xmlns:a16="http://schemas.microsoft.com/office/drawing/2014/main" id="{E04F37BE-7DB5-6B35-8F2C-A19E0DB0FEBF}"/>
              </a:ext>
            </a:extLst>
          </p:cNvPr>
          <p:cNvSpPr txBox="1"/>
          <p:nvPr/>
        </p:nvSpPr>
        <p:spPr>
          <a:xfrm>
            <a:off x="0" y="6992678"/>
            <a:ext cx="18288000" cy="474682"/>
          </a:xfrm>
          <a:prstGeom prst="rect">
            <a:avLst/>
          </a:prstGeom>
        </p:spPr>
        <p:txBody>
          <a:bodyPr wrap="square" lIns="0" tIns="0" rIns="0" bIns="0" rtlCol="0" anchor="t">
            <a:spAutoFit/>
          </a:bodyPr>
          <a:lstStyle/>
          <a:p>
            <a:pPr algn="ctr">
              <a:lnSpc>
                <a:spcPts val="4199"/>
              </a:lnSpc>
            </a:pPr>
            <a:r>
              <a:rPr lang="en-US" sz="2400" baseline="30000" dirty="0">
                <a:solidFill>
                  <a:srgbClr val="FFFFFF"/>
                </a:solidFill>
                <a:latin typeface="Public Sans"/>
              </a:rPr>
              <a:t>1</a:t>
            </a:r>
            <a:r>
              <a:rPr lang="en-US" sz="2400" dirty="0">
                <a:solidFill>
                  <a:srgbClr val="FFFFFF"/>
                </a:solidFill>
                <a:latin typeface="Public Sans"/>
              </a:rPr>
              <a:t>MercadoLibre, Colombia </a:t>
            </a:r>
            <a:r>
              <a:rPr lang="en-US" sz="2400" baseline="30000" dirty="0">
                <a:solidFill>
                  <a:srgbClr val="FFFFFF"/>
                </a:solidFill>
                <a:latin typeface="Public Sans"/>
              </a:rPr>
              <a:t>2</a:t>
            </a:r>
            <a:r>
              <a:rPr lang="en-US" sz="2400" dirty="0">
                <a:solidFill>
                  <a:srgbClr val="FFFFFF"/>
                </a:solidFill>
                <a:latin typeface="Public Sans"/>
              </a:rPr>
              <a:t>Universidad de </a:t>
            </a:r>
            <a:r>
              <a:rPr lang="en-US" sz="2400" dirty="0" err="1">
                <a:solidFill>
                  <a:srgbClr val="FFFFFF"/>
                </a:solidFill>
                <a:latin typeface="Public Sans"/>
              </a:rPr>
              <a:t>los</a:t>
            </a:r>
            <a:r>
              <a:rPr lang="en-US" sz="2400" dirty="0">
                <a:solidFill>
                  <a:srgbClr val="FFFFFF"/>
                </a:solidFill>
                <a:latin typeface="Public Sans"/>
              </a:rPr>
              <a:t> Andes, Colombia</a:t>
            </a:r>
          </a:p>
        </p:txBody>
      </p:sp>
      <p:pic>
        <p:nvPicPr>
          <p:cNvPr id="17" name="Imagen 16">
            <a:extLst>
              <a:ext uri="{FF2B5EF4-FFF2-40B4-BE49-F238E27FC236}">
                <a16:creationId xmlns:a16="http://schemas.microsoft.com/office/drawing/2014/main" id="{74285AC4-FFE9-3452-9EE0-C1B3C12B5B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699" r="57917" b="22186"/>
          <a:stretch/>
        </p:blipFill>
        <p:spPr>
          <a:xfrm>
            <a:off x="9448800" y="8240144"/>
            <a:ext cx="3152920" cy="1608332"/>
          </a:xfrm>
          <a:prstGeom prst="rect">
            <a:avLst/>
          </a:prstGeom>
        </p:spPr>
      </p:pic>
      <p:pic>
        <p:nvPicPr>
          <p:cNvPr id="23" name="Imagen 22" descr="Dibujo con letras blancas&#10;&#10;Descripción generada automáticamente con confianza media">
            <a:extLst>
              <a:ext uri="{FF2B5EF4-FFF2-40B4-BE49-F238E27FC236}">
                <a16:creationId xmlns:a16="http://schemas.microsoft.com/office/drawing/2014/main" id="{8E9DA59D-6EC7-487D-D182-C770A76F98F7}"/>
              </a:ext>
            </a:extLst>
          </p:cNvPr>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9246" y="8457393"/>
            <a:ext cx="3009305" cy="926866"/>
          </a:xfrm>
          <a:prstGeom prst="rect">
            <a:avLst/>
          </a:prstGeom>
        </p:spPr>
      </p:pic>
    </p:spTree>
    <p:extLst>
      <p:ext uri="{BB962C8B-B14F-4D97-AF65-F5344CB8AC3E}">
        <p14:creationId xmlns:p14="http://schemas.microsoft.com/office/powerpoint/2010/main" val="67232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0AAD6B29-165B-92B2-8DF8-A1C4EE7AA0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7841">
            <a:off x="-3569617" y="6859192"/>
            <a:ext cx="8307453" cy="6337190"/>
          </a:xfrm>
          <a:prstGeom prst="rect">
            <a:avLst/>
          </a:prstGeom>
        </p:spPr>
      </p:pic>
      <p:pic>
        <p:nvPicPr>
          <p:cNvPr id="6" name="Picture 2">
            <a:extLst>
              <a:ext uri="{FF2B5EF4-FFF2-40B4-BE49-F238E27FC236}">
                <a16:creationId xmlns:a16="http://schemas.microsoft.com/office/drawing/2014/main" id="{54140A8C-F6BC-22CA-3887-FB4ECF2F27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40635" y="-1283025"/>
            <a:ext cx="8307453" cy="6337190"/>
          </a:xfrm>
          <a:prstGeom prst="rect">
            <a:avLst/>
          </a:prstGeom>
        </p:spPr>
      </p:pic>
      <p:pic>
        <p:nvPicPr>
          <p:cNvPr id="2" name="Imagen 1">
            <a:extLst>
              <a:ext uri="{FF2B5EF4-FFF2-40B4-BE49-F238E27FC236}">
                <a16:creationId xmlns:a16="http://schemas.microsoft.com/office/drawing/2014/main" id="{F09DAFAC-103D-CB6B-10AC-4FE274A02484}"/>
              </a:ext>
            </a:extLst>
          </p:cNvPr>
          <p:cNvPicPr>
            <a:picLocks noChangeAspect="1"/>
          </p:cNvPicPr>
          <p:nvPr/>
        </p:nvPicPr>
        <p:blipFill rotWithShape="1">
          <a:blip r:embed="rId5"/>
          <a:srcRect b="24473"/>
          <a:stretch/>
        </p:blipFill>
        <p:spPr>
          <a:xfrm>
            <a:off x="900031" y="1388534"/>
            <a:ext cx="15907565" cy="6665099"/>
          </a:xfrm>
          <a:prstGeom prst="rect">
            <a:avLst/>
          </a:prstGeom>
        </p:spPr>
      </p:pic>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2DBB2C0-1937-17C3-21F8-B945271BC0C5}"/>
                  </a:ext>
                </a:extLst>
              </p:cNvPr>
              <p:cNvSpPr txBox="1"/>
              <p:nvPr/>
            </p:nvSpPr>
            <p:spPr>
              <a:xfrm>
                <a:off x="2583157" y="8301325"/>
                <a:ext cx="4543792" cy="523220"/>
              </a:xfrm>
              <a:prstGeom prst="rect">
                <a:avLst/>
              </a:prstGeom>
              <a:noFill/>
            </p:spPr>
            <p:txBody>
              <a:bodyPr wrap="square">
                <a:spAutoFit/>
              </a:bodyPr>
              <a:lstStyle/>
              <a:p>
                <a:pPr marL="342900" indent="-342900" defTabSz="457200">
                  <a:buFont typeface="Arial" panose="020B0604020202020204" pitchFamily="34" charset="0"/>
                  <a:buChar char="•"/>
                </a:pPr>
                <a:r>
                  <a:rPr lang="es-CO"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Funciones de hash </a:t>
                </a:r>
                <a14:m>
                  <m:oMath xmlns:m="http://schemas.openxmlformats.org/officeDocument/2006/math">
                    <m:r>
                      <a:rPr lang="es-CO" sz="2800" i="1" smtClean="0">
                        <a:solidFill>
                          <a:prstClr val="black"/>
                        </a:solidFill>
                        <a:latin typeface="Cambria Math" panose="02040503050406030204" pitchFamily="18" charset="0"/>
                      </a:rPr>
                      <m:t>h</m:t>
                    </m:r>
                    <m:r>
                      <a:rPr lang="es-CO" sz="2800" b="0" i="1" smtClean="0">
                        <a:solidFill>
                          <a:prstClr val="black"/>
                        </a:solidFill>
                        <a:latin typeface="Cambria Math" panose="02040503050406030204" pitchFamily="18" charset="0"/>
                      </a:rPr>
                      <m:t>=2</m:t>
                    </m:r>
                  </m:oMath>
                </a14:m>
                <a:r>
                  <a:rPr lang="es-CO"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a:t>
                </a:r>
              </a:p>
            </p:txBody>
          </p:sp>
        </mc:Choice>
        <mc:Fallback xmlns="">
          <p:sp>
            <p:nvSpPr>
              <p:cNvPr id="10" name="CuadroTexto 9">
                <a:extLst>
                  <a:ext uri="{FF2B5EF4-FFF2-40B4-BE49-F238E27FC236}">
                    <a16:creationId xmlns:a16="http://schemas.microsoft.com/office/drawing/2014/main" id="{92DBB2C0-1937-17C3-21F8-B945271BC0C5}"/>
                  </a:ext>
                </a:extLst>
              </p:cNvPr>
              <p:cNvSpPr txBox="1">
                <a:spLocks noRot="1" noChangeAspect="1" noMove="1" noResize="1" noEditPoints="1" noAdjustHandles="1" noChangeArrowheads="1" noChangeShapeType="1" noTextEdit="1"/>
              </p:cNvSpPr>
              <p:nvPr/>
            </p:nvSpPr>
            <p:spPr>
              <a:xfrm>
                <a:off x="2583157" y="8301325"/>
                <a:ext cx="4543792" cy="523220"/>
              </a:xfrm>
              <a:prstGeom prst="rect">
                <a:avLst/>
              </a:prstGeom>
              <a:blipFill>
                <a:blip r:embed="rId6"/>
                <a:stretch>
                  <a:fillRect l="-2416" t="-12791" b="-3372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A0A243A-8C97-808B-832D-09BFB1AA0D62}"/>
                  </a:ext>
                </a:extLst>
              </p:cNvPr>
              <p:cNvSpPr txBox="1"/>
              <p:nvPr/>
            </p:nvSpPr>
            <p:spPr>
              <a:xfrm>
                <a:off x="10591800" y="8375246"/>
                <a:ext cx="6694392" cy="523220"/>
              </a:xfrm>
              <a:prstGeom prst="rect">
                <a:avLst/>
              </a:prstGeom>
              <a:noFill/>
            </p:spPr>
            <p:txBody>
              <a:bodyPr wrap="square">
                <a:spAutoFit/>
              </a:bodyPr>
              <a:lstStyle/>
              <a:p>
                <a:pPr marL="342900" indent="-342900" defTabSz="457200">
                  <a:buFont typeface="Arial" panose="020B0604020202020204" pitchFamily="34" charset="0"/>
                  <a:buChar char="•"/>
                </a:pPr>
                <a14:m>
                  <m:oMath xmlns:m="http://schemas.openxmlformats.org/officeDocument/2006/math">
                    <m:r>
                      <m:rPr>
                        <m:sty m:val="p"/>
                      </m:rPr>
                      <a:rPr lang="es-CO" sz="2800" smtClean="0">
                        <a:solidFill>
                          <a:prstClr val="black"/>
                        </a:solidFill>
                        <a:latin typeface="Cambria Math" panose="02040503050406030204" pitchFamily="18" charset="0"/>
                      </a:rPr>
                      <m:t>R</m:t>
                    </m:r>
                  </m:oMath>
                </a14:m>
                <a:r>
                  <a:rPr lang="en-US" sz="2800" dirty="0" err="1">
                    <a:solidFill>
                      <a:prstClr val="black"/>
                    </a:solidFill>
                    <a:latin typeface="CMU Sans Serif" panose="02000603000000000000" pitchFamily="2" charset="0"/>
                    <a:ea typeface="CMU Sans Serif" panose="02000603000000000000" pitchFamily="2" charset="0"/>
                    <a:cs typeface="CMU Sans Serif" panose="02000603000000000000" pitchFamily="2" charset="0"/>
                  </a:rPr>
                  <a:t>ango</a:t>
                </a:r>
                <a:r>
                  <a:rPr lang="en-US"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 de las </a:t>
                </a:r>
                <a:r>
                  <a:rPr lang="en-US" sz="2800" dirty="0" err="1">
                    <a:solidFill>
                      <a:prstClr val="black"/>
                    </a:solidFill>
                    <a:latin typeface="CMU Sans Serif" panose="02000603000000000000" pitchFamily="2" charset="0"/>
                    <a:ea typeface="CMU Sans Serif" panose="02000603000000000000" pitchFamily="2" charset="0"/>
                    <a:cs typeface="CMU Sans Serif" panose="02000603000000000000" pitchFamily="2" charset="0"/>
                  </a:rPr>
                  <a:t>funciones</a:t>
                </a:r>
                <a:r>
                  <a:rPr lang="en-US"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 de hash </a:t>
                </a:r>
                <a14:m>
                  <m:oMath xmlns:m="http://schemas.openxmlformats.org/officeDocument/2006/math">
                    <m:r>
                      <a:rPr lang="es-CO" sz="2800" i="1">
                        <a:solidFill>
                          <a:prstClr val="black"/>
                        </a:solidFill>
                        <a:latin typeface="Cambria Math" panose="02040503050406030204" pitchFamily="18" charset="0"/>
                      </a:rPr>
                      <m:t>𝑘</m:t>
                    </m:r>
                    <m:r>
                      <a:rPr lang="es-CO" sz="2800" b="0" i="0" smtClean="0">
                        <a:solidFill>
                          <a:prstClr val="black"/>
                        </a:solidFill>
                        <a:latin typeface="Cambria Math" panose="02040503050406030204" pitchFamily="18" charset="0"/>
                      </a:rPr>
                      <m:t>=128</m:t>
                    </m:r>
                  </m:oMath>
                </a14:m>
                <a:r>
                  <a:rPr lang="en-US"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a:t>
                </a:r>
              </a:p>
            </p:txBody>
          </p:sp>
        </mc:Choice>
        <mc:Fallback xmlns="">
          <p:sp>
            <p:nvSpPr>
              <p:cNvPr id="12" name="CuadroTexto 11">
                <a:extLst>
                  <a:ext uri="{FF2B5EF4-FFF2-40B4-BE49-F238E27FC236}">
                    <a16:creationId xmlns:a16="http://schemas.microsoft.com/office/drawing/2014/main" id="{0A0A243A-8C97-808B-832D-09BFB1AA0D62}"/>
                  </a:ext>
                </a:extLst>
              </p:cNvPr>
              <p:cNvSpPr txBox="1">
                <a:spLocks noRot="1" noChangeAspect="1" noMove="1" noResize="1" noEditPoints="1" noAdjustHandles="1" noChangeArrowheads="1" noChangeShapeType="1" noTextEdit="1"/>
              </p:cNvSpPr>
              <p:nvPr/>
            </p:nvSpPr>
            <p:spPr>
              <a:xfrm>
                <a:off x="10591800" y="8375246"/>
                <a:ext cx="6694392" cy="523220"/>
              </a:xfrm>
              <a:prstGeom prst="rect">
                <a:avLst/>
              </a:prstGeom>
              <a:blipFill>
                <a:blip r:embed="rId7"/>
                <a:stretch>
                  <a:fillRect l="-1639" t="-12791" r="-1002" b="-3372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D38C49C-DF2F-5C11-B236-E31A031F71A7}"/>
                  </a:ext>
                </a:extLst>
              </p:cNvPr>
              <p:cNvSpPr txBox="1"/>
              <p:nvPr/>
            </p:nvSpPr>
            <p:spPr>
              <a:xfrm>
                <a:off x="2583157" y="8946867"/>
                <a:ext cx="7780043"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CMU Sans Serif" panose="02000603000000000000" pitchFamily="2" charset="0"/>
                    <a:ea typeface="CMU Sans Serif" panose="02000603000000000000" pitchFamily="2" charset="0"/>
                    <a:cs typeface="CMU Sans Serif" panose="02000603000000000000" pitchFamily="2" charset="0"/>
                  </a:rPr>
                  <a:t>Umbral para </a:t>
                </a:r>
                <a:r>
                  <a:rPr lang="en-US" sz="2800" dirty="0" err="1">
                    <a:latin typeface="CMU Sans Serif" panose="02000603000000000000" pitchFamily="2" charset="0"/>
                    <a:ea typeface="CMU Sans Serif" panose="02000603000000000000" pitchFamily="2" charset="0"/>
                    <a:cs typeface="CMU Sans Serif" panose="02000603000000000000" pitchFamily="2" charset="0"/>
                  </a:rPr>
                  <a:t>descartar</a:t>
                </a:r>
                <a:r>
                  <a:rPr lang="en-US" sz="2800" dirty="0">
                    <a:latin typeface="CMU Sans Serif" panose="02000603000000000000" pitchFamily="2" charset="0"/>
                    <a:ea typeface="CMU Sans Serif" panose="02000603000000000000" pitchFamily="2" charset="0"/>
                    <a:cs typeface="CMU Sans Serif" panose="02000603000000000000" pitchFamily="2" charset="0"/>
                  </a:rPr>
                  <a:t> </a:t>
                </a:r>
                <a:r>
                  <a:rPr lang="en-US" sz="2800" dirty="0" err="1">
                    <a:latin typeface="CMU Sans Serif" panose="02000603000000000000" pitchFamily="2" charset="0"/>
                    <a:ea typeface="CMU Sans Serif" panose="02000603000000000000" pitchFamily="2" charset="0"/>
                    <a:cs typeface="CMU Sans Serif" panose="02000603000000000000" pitchFamily="2" charset="0"/>
                  </a:rPr>
                  <a:t>observaciones</a:t>
                </a:r>
                <a:r>
                  <a:rPr lang="en-US" sz="2800" dirty="0">
                    <a:latin typeface="CMU Sans Serif" panose="02000603000000000000" pitchFamily="2" charset="0"/>
                    <a:ea typeface="CMU Sans Serif" panose="02000603000000000000" pitchFamily="2" charset="0"/>
                    <a:cs typeface="CMU Sans Serif" panose="02000603000000000000" pitchFamily="2" charset="0"/>
                  </a:rPr>
                  <a:t> </a:t>
                </a:r>
                <a:r>
                  <a:rPr lang="en-US" sz="2800" dirty="0" err="1">
                    <a:latin typeface="CMU Sans Serif" panose="02000603000000000000" pitchFamily="2" charset="0"/>
                    <a:ea typeface="CMU Sans Serif" panose="02000603000000000000" pitchFamily="2" charset="0"/>
                    <a:cs typeface="CMU Sans Serif" panose="02000603000000000000" pitchFamily="2" charset="0"/>
                  </a:rPr>
                  <a:t>ruidosas</a:t>
                </a:r>
                <a:r>
                  <a:rPr lang="en-US" sz="280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r>
                      <a:rPr lang="es-CO" sz="2800" b="0" i="1" smtClean="0">
                        <a:latin typeface="Cambria Math" panose="02040503050406030204" pitchFamily="18" charset="0"/>
                      </a:rPr>
                      <m:t>𝜏</m:t>
                    </m:r>
                    <m:r>
                      <a:rPr lang="es-CO" sz="2800" b="0" i="0" smtClean="0">
                        <a:latin typeface="Cambria Math" panose="02040503050406030204" pitchFamily="18" charset="0"/>
                      </a:rPr>
                      <m:t>=0.8.</m:t>
                    </m:r>
                  </m:oMath>
                </a14:m>
                <a:r>
                  <a:rPr lang="en-US" sz="2800" dirty="0">
                    <a:latin typeface="CMU Sans Serif" panose="02000603000000000000" pitchFamily="2" charset="0"/>
                    <a:ea typeface="CMU Sans Serif" panose="02000603000000000000" pitchFamily="2" charset="0"/>
                    <a:cs typeface="CMU Sans Serif" panose="02000603000000000000" pitchFamily="2" charset="0"/>
                  </a:rPr>
                  <a:t> </a:t>
                </a:r>
              </a:p>
            </p:txBody>
          </p:sp>
        </mc:Choice>
        <mc:Fallback xmlns="">
          <p:sp>
            <p:nvSpPr>
              <p:cNvPr id="13" name="CuadroTexto 12">
                <a:extLst>
                  <a:ext uri="{FF2B5EF4-FFF2-40B4-BE49-F238E27FC236}">
                    <a16:creationId xmlns:a16="http://schemas.microsoft.com/office/drawing/2014/main" id="{ED38C49C-DF2F-5C11-B236-E31A031F71A7}"/>
                  </a:ext>
                </a:extLst>
              </p:cNvPr>
              <p:cNvSpPr txBox="1">
                <a:spLocks noRot="1" noChangeAspect="1" noMove="1" noResize="1" noEditPoints="1" noAdjustHandles="1" noChangeArrowheads="1" noChangeShapeType="1" noTextEdit="1"/>
              </p:cNvSpPr>
              <p:nvPr/>
            </p:nvSpPr>
            <p:spPr>
              <a:xfrm>
                <a:off x="2583157" y="8946867"/>
                <a:ext cx="7780043" cy="954107"/>
              </a:xfrm>
              <a:prstGeom prst="rect">
                <a:avLst/>
              </a:prstGeom>
              <a:blipFill>
                <a:blip r:embed="rId8"/>
                <a:stretch>
                  <a:fillRect l="-1411" t="-833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6111142A-8539-5BE9-7B91-D05C89E8C11F}"/>
                  </a:ext>
                </a:extLst>
              </p:cNvPr>
              <p:cNvSpPr txBox="1"/>
              <p:nvPr/>
            </p:nvSpPr>
            <p:spPr>
              <a:xfrm>
                <a:off x="10591800" y="8950341"/>
                <a:ext cx="4543792" cy="523220"/>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CMU Sans Serif" panose="02000603000000000000" pitchFamily="2" charset="0"/>
                    <a:ea typeface="CMU Sans Serif" panose="02000603000000000000" pitchFamily="2" charset="0"/>
                    <a:cs typeface="CMU Sans Serif" panose="02000603000000000000" pitchFamily="2" charset="0"/>
                  </a:rPr>
                  <a:t>Ruido añadido </a:t>
                </a:r>
                <a14:m>
                  <m:oMath xmlns:m="http://schemas.openxmlformats.org/officeDocument/2006/math">
                    <m:r>
                      <a:rPr lang="es-CO" sz="2800" b="0" i="1" smtClean="0">
                        <a:latin typeface="Cambria Math" panose="02040503050406030204" pitchFamily="18" charset="0"/>
                      </a:rPr>
                      <m:t>𝑓</m:t>
                    </m:r>
                    <m:r>
                      <a:rPr lang="es-CO" sz="2800" b="0" i="1" smtClean="0">
                        <a:latin typeface="Cambria Math" panose="02040503050406030204" pitchFamily="18" charset="0"/>
                      </a:rPr>
                      <m:t>=0.7</m:t>
                    </m:r>
                  </m:oMath>
                </a14:m>
                <a:r>
                  <a:rPr lang="en-US" sz="2800" dirty="0">
                    <a:latin typeface="CMU Sans Serif" panose="02000603000000000000" pitchFamily="2" charset="0"/>
                    <a:ea typeface="CMU Sans Serif" panose="02000603000000000000" pitchFamily="2" charset="0"/>
                    <a:cs typeface="CMU Sans Serif" panose="02000603000000000000" pitchFamily="2" charset="0"/>
                  </a:rPr>
                  <a:t>. </a:t>
                </a:r>
              </a:p>
            </p:txBody>
          </p:sp>
        </mc:Choice>
        <mc:Fallback xmlns="">
          <p:sp>
            <p:nvSpPr>
              <p:cNvPr id="14" name="CuadroTexto 13">
                <a:extLst>
                  <a:ext uri="{FF2B5EF4-FFF2-40B4-BE49-F238E27FC236}">
                    <a16:creationId xmlns:a16="http://schemas.microsoft.com/office/drawing/2014/main" id="{6111142A-8539-5BE9-7B91-D05C89E8C11F}"/>
                  </a:ext>
                </a:extLst>
              </p:cNvPr>
              <p:cNvSpPr txBox="1">
                <a:spLocks noRot="1" noChangeAspect="1" noMove="1" noResize="1" noEditPoints="1" noAdjustHandles="1" noChangeArrowheads="1" noChangeShapeType="1" noTextEdit="1"/>
              </p:cNvSpPr>
              <p:nvPr/>
            </p:nvSpPr>
            <p:spPr>
              <a:xfrm>
                <a:off x="10591800" y="8950341"/>
                <a:ext cx="4543792" cy="523220"/>
              </a:xfrm>
              <a:prstGeom prst="rect">
                <a:avLst/>
              </a:prstGeom>
              <a:blipFill>
                <a:blip r:embed="rId9"/>
                <a:stretch>
                  <a:fillRect l="-2416" t="-12791" b="-33721"/>
                </a:stretch>
              </a:blipFill>
            </p:spPr>
            <p:txBody>
              <a:bodyPr/>
              <a:lstStyle/>
              <a:p>
                <a:r>
                  <a:rPr lang="es-CO">
                    <a:noFill/>
                  </a:rPr>
                  <a:t> </a:t>
                </a:r>
              </a:p>
            </p:txBody>
          </p:sp>
        </mc:Fallback>
      </mc:AlternateContent>
      <p:cxnSp>
        <p:nvCxnSpPr>
          <p:cNvPr id="15" name="Conector recto 14">
            <a:extLst>
              <a:ext uri="{FF2B5EF4-FFF2-40B4-BE49-F238E27FC236}">
                <a16:creationId xmlns:a16="http://schemas.microsoft.com/office/drawing/2014/main" id="{B1945A0E-7F54-E892-2267-C27C20A899B5}"/>
              </a:ext>
            </a:extLst>
          </p:cNvPr>
          <p:cNvCxnSpPr>
            <a:cxnSpLocks/>
          </p:cNvCxnSpPr>
          <p:nvPr/>
        </p:nvCxnSpPr>
        <p:spPr>
          <a:xfrm>
            <a:off x="2411444" y="8053633"/>
            <a:ext cx="14123956" cy="0"/>
          </a:xfrm>
          <a:prstGeom prst="line">
            <a:avLst/>
          </a:prstGeom>
          <a:ln>
            <a:solidFill>
              <a:srgbClr val="222A9A"/>
            </a:solidFill>
          </a:ln>
        </p:spPr>
        <p:style>
          <a:lnRef idx="1">
            <a:schemeClr val="dk1"/>
          </a:lnRef>
          <a:fillRef idx="0">
            <a:schemeClr val="dk1"/>
          </a:fillRef>
          <a:effectRef idx="0">
            <a:schemeClr val="dk1"/>
          </a:effectRef>
          <a:fontRef idx="minor">
            <a:schemeClr val="tx1"/>
          </a:fontRef>
        </p:style>
      </p:cxnSp>
      <p:sp>
        <p:nvSpPr>
          <p:cNvPr id="4" name="TextBox 4"/>
          <p:cNvSpPr txBox="1"/>
          <p:nvPr/>
        </p:nvSpPr>
        <p:spPr>
          <a:xfrm>
            <a:off x="900031" y="503451"/>
            <a:ext cx="15849600" cy="1718291"/>
          </a:xfrm>
          <a:prstGeom prst="rect">
            <a:avLst/>
          </a:prstGeom>
        </p:spPr>
        <p:txBody>
          <a:bodyPr wrap="square" lIns="0" tIns="0" rIns="0" bIns="0" rtlCol="0" anchor="t">
            <a:spAutoFit/>
          </a:bodyPr>
          <a:lstStyle/>
          <a:p>
            <a:pPr>
              <a:lnSpc>
                <a:spcPts val="7000"/>
              </a:lnSpc>
            </a:pPr>
            <a:r>
              <a:rPr lang="en-US" sz="5000" dirty="0" err="1">
                <a:solidFill>
                  <a:srgbClr val="222A9A"/>
                </a:solidFill>
                <a:latin typeface="Public Sans Bold" panose="020B0604020202020204" charset="0"/>
              </a:rPr>
              <a:t>Resultados</a:t>
            </a:r>
            <a:r>
              <a:rPr lang="en-US" sz="5000" dirty="0">
                <a:solidFill>
                  <a:srgbClr val="222A9A"/>
                </a:solidFill>
                <a:latin typeface="Public Sans Bold" panose="020B0604020202020204" charset="0"/>
              </a:rPr>
              <a:t>: </a:t>
            </a:r>
            <a:r>
              <a:rPr lang="es-CO" sz="4400" dirty="0">
                <a:solidFill>
                  <a:srgbClr val="222A9A"/>
                </a:solidFill>
                <a:latin typeface="CMU Sans Serif" panose="02000603000000000000" pitchFamily="2" charset="0"/>
                <a:ea typeface="CMU Sans Serif" panose="02000603000000000000" pitchFamily="2" charset="0"/>
                <a:cs typeface="CMU Sans Serif" panose="02000603000000000000" pitchFamily="2" charset="0"/>
              </a:rPr>
              <a:t>Comparación de Rappor con 1 y 2 </a:t>
            </a:r>
            <a:r>
              <a:rPr lang="es-CO" sz="4400" dirty="0" err="1">
                <a:solidFill>
                  <a:srgbClr val="222A9A"/>
                </a:solidFill>
                <a:latin typeface="CMU Sans Serif" panose="02000603000000000000" pitchFamily="2" charset="0"/>
                <a:ea typeface="CMU Sans Serif" panose="02000603000000000000" pitchFamily="2" charset="0"/>
                <a:cs typeface="CMU Sans Serif" panose="02000603000000000000" pitchFamily="2" charset="0"/>
              </a:rPr>
              <a:t>pre-filtros</a:t>
            </a:r>
            <a:r>
              <a:rPr lang="es-CO" sz="4400" dirty="0">
                <a:solidFill>
                  <a:srgbClr val="222A9A"/>
                </a:solidFill>
                <a:latin typeface="CMU Sans Serif" panose="02000603000000000000" pitchFamily="2" charset="0"/>
                <a:ea typeface="CMU Sans Serif" panose="02000603000000000000" pitchFamily="2" charset="0"/>
                <a:cs typeface="CMU Sans Serif" panose="02000603000000000000" pitchFamily="2" charset="0"/>
              </a:rPr>
              <a:t>.</a:t>
            </a:r>
          </a:p>
          <a:p>
            <a:pPr>
              <a:lnSpc>
                <a:spcPts val="7000"/>
              </a:lnSpc>
            </a:pPr>
            <a:endParaRPr lang="en-US" sz="5000" dirty="0">
              <a:solidFill>
                <a:srgbClr val="222A9A"/>
              </a:solidFill>
              <a:latin typeface="Public Sans Bold" panose="020B0604020202020204" charset="0"/>
            </a:endParaRPr>
          </a:p>
        </p:txBody>
      </p:sp>
    </p:spTree>
    <p:extLst>
      <p:ext uri="{BB962C8B-B14F-4D97-AF65-F5344CB8AC3E}">
        <p14:creationId xmlns:p14="http://schemas.microsoft.com/office/powerpoint/2010/main" val="132232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D6B1F2D-ADE9-28DD-7B94-C8310CD15A89}"/>
              </a:ext>
            </a:extLst>
          </p:cNvPr>
          <p:cNvPicPr>
            <a:picLocks noChangeAspect="1"/>
          </p:cNvPicPr>
          <p:nvPr/>
        </p:nvPicPr>
        <p:blipFill rotWithShape="1">
          <a:blip r:embed="rId3"/>
          <a:srcRect b="8945"/>
          <a:stretch/>
        </p:blipFill>
        <p:spPr>
          <a:xfrm>
            <a:off x="2474990" y="1027270"/>
            <a:ext cx="13679410" cy="7566644"/>
          </a:xfrm>
          <a:prstGeom prst="rect">
            <a:avLst/>
          </a:prstGeom>
        </p:spPr>
      </p:pic>
      <p:cxnSp>
        <p:nvCxnSpPr>
          <p:cNvPr id="13" name="Conector recto 12">
            <a:extLst>
              <a:ext uri="{FF2B5EF4-FFF2-40B4-BE49-F238E27FC236}">
                <a16:creationId xmlns:a16="http://schemas.microsoft.com/office/drawing/2014/main" id="{EAB780B1-52CF-4463-1FB8-B04968CAB70E}"/>
              </a:ext>
            </a:extLst>
          </p:cNvPr>
          <p:cNvCxnSpPr>
            <a:cxnSpLocks/>
          </p:cNvCxnSpPr>
          <p:nvPr/>
        </p:nvCxnSpPr>
        <p:spPr>
          <a:xfrm>
            <a:off x="2395402" y="8652768"/>
            <a:ext cx="14123956" cy="0"/>
          </a:xfrm>
          <a:prstGeom prst="line">
            <a:avLst/>
          </a:prstGeom>
          <a:ln>
            <a:solidFill>
              <a:srgbClr val="222A9A"/>
            </a:solidFill>
          </a:ln>
        </p:spPr>
        <p:style>
          <a:lnRef idx="1">
            <a:schemeClr val="dk1"/>
          </a:lnRef>
          <a:fillRef idx="0">
            <a:schemeClr val="dk1"/>
          </a:fillRef>
          <a:effectRef idx="0">
            <a:schemeClr val="dk1"/>
          </a:effectRef>
          <a:fontRef idx="minor">
            <a:schemeClr val="tx1"/>
          </a:fontRef>
        </p:style>
      </p:cxnSp>
      <p:sp>
        <p:nvSpPr>
          <p:cNvPr id="14" name="TextBox 4">
            <a:extLst>
              <a:ext uri="{FF2B5EF4-FFF2-40B4-BE49-F238E27FC236}">
                <a16:creationId xmlns:a16="http://schemas.microsoft.com/office/drawing/2014/main" id="{4DEDAB22-7E96-BE99-49C6-383A33E914D3}"/>
              </a:ext>
            </a:extLst>
          </p:cNvPr>
          <p:cNvSpPr txBox="1"/>
          <p:nvPr/>
        </p:nvSpPr>
        <p:spPr>
          <a:xfrm>
            <a:off x="788238" y="249777"/>
            <a:ext cx="15849600" cy="1718291"/>
          </a:xfrm>
          <a:prstGeom prst="rect">
            <a:avLst/>
          </a:prstGeom>
        </p:spPr>
        <p:txBody>
          <a:bodyPr wrap="square" lIns="0" tIns="0" rIns="0" bIns="0" rtlCol="0" anchor="t">
            <a:spAutoFit/>
          </a:bodyPr>
          <a:lstStyle/>
          <a:p>
            <a:pPr>
              <a:lnSpc>
                <a:spcPts val="7000"/>
              </a:lnSpc>
            </a:pPr>
            <a:r>
              <a:rPr lang="en-US" sz="5000" dirty="0" err="1">
                <a:solidFill>
                  <a:srgbClr val="222A9A"/>
                </a:solidFill>
                <a:latin typeface="Public Sans Bold" panose="020B0604020202020204" charset="0"/>
              </a:rPr>
              <a:t>Resultados</a:t>
            </a:r>
            <a:r>
              <a:rPr lang="en-US" sz="5000" dirty="0">
                <a:solidFill>
                  <a:srgbClr val="222A9A"/>
                </a:solidFill>
                <a:latin typeface="Public Sans Bold" panose="020B0604020202020204" charset="0"/>
              </a:rPr>
              <a:t>: </a:t>
            </a:r>
            <a:r>
              <a:rPr lang="es-CO" sz="4400" dirty="0">
                <a:solidFill>
                  <a:srgbClr val="222A9A"/>
                </a:solidFill>
                <a:latin typeface="CMU Sans Serif" panose="02000603000000000000" pitchFamily="2" charset="0"/>
                <a:ea typeface="CMU Sans Serif" panose="02000603000000000000" pitchFamily="2" charset="0"/>
                <a:cs typeface="CMU Sans Serif" panose="02000603000000000000" pitchFamily="2" charset="0"/>
              </a:rPr>
              <a:t>Impacto de la probabilidad ruidosa f.</a:t>
            </a:r>
          </a:p>
          <a:p>
            <a:pPr>
              <a:lnSpc>
                <a:spcPts val="7000"/>
              </a:lnSpc>
            </a:pPr>
            <a:endParaRPr lang="en-US" sz="5000" dirty="0">
              <a:solidFill>
                <a:srgbClr val="222A9A"/>
              </a:solidFill>
              <a:latin typeface="Public Sans Bold" panose="020B0604020202020204" charset="0"/>
            </a:endParaRPr>
          </a:p>
        </p:txBody>
      </p:sp>
      <p:pic>
        <p:nvPicPr>
          <p:cNvPr id="17" name="Picture 2">
            <a:extLst>
              <a:ext uri="{FF2B5EF4-FFF2-40B4-BE49-F238E27FC236}">
                <a16:creationId xmlns:a16="http://schemas.microsoft.com/office/drawing/2014/main" id="{07F615AF-E781-44B8-5E7D-603054C245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73562" y="6369797"/>
            <a:ext cx="6222231" cy="6188292"/>
          </a:xfrm>
          <a:prstGeom prst="rect">
            <a:avLst/>
          </a:prstGeom>
        </p:spPr>
      </p:pic>
      <p:pic>
        <p:nvPicPr>
          <p:cNvPr id="18" name="Picture 3">
            <a:extLst>
              <a:ext uri="{FF2B5EF4-FFF2-40B4-BE49-F238E27FC236}">
                <a16:creationId xmlns:a16="http://schemas.microsoft.com/office/drawing/2014/main" id="{9C302C8A-8AF3-08FE-7F47-F7156A9C5A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80172" y="1066524"/>
            <a:ext cx="6222231" cy="6188292"/>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47BE6AC4-3A76-99EB-8DBA-2EDFDCA6B5B0}"/>
                  </a:ext>
                </a:extLst>
              </p:cNvPr>
              <p:cNvSpPr txBox="1"/>
              <p:nvPr/>
            </p:nvSpPr>
            <p:spPr>
              <a:xfrm>
                <a:off x="2667000" y="8725865"/>
                <a:ext cx="4543792" cy="523220"/>
              </a:xfrm>
              <a:prstGeom prst="rect">
                <a:avLst/>
              </a:prstGeom>
              <a:noFill/>
            </p:spPr>
            <p:txBody>
              <a:bodyPr wrap="square">
                <a:spAutoFit/>
              </a:bodyPr>
              <a:lstStyle/>
              <a:p>
                <a:pPr marL="342900" indent="-342900" defTabSz="457200">
                  <a:buFont typeface="Arial" panose="020B0604020202020204" pitchFamily="34" charset="0"/>
                  <a:buChar char="•"/>
                </a:pPr>
                <a:r>
                  <a:rPr lang="es-CO"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Funciones de hash </a:t>
                </a:r>
                <a14:m>
                  <m:oMath xmlns:m="http://schemas.openxmlformats.org/officeDocument/2006/math">
                    <m:r>
                      <a:rPr lang="es-CO" sz="2800" i="1" smtClean="0">
                        <a:solidFill>
                          <a:prstClr val="black"/>
                        </a:solidFill>
                        <a:latin typeface="Cambria Math" panose="02040503050406030204" pitchFamily="18" charset="0"/>
                      </a:rPr>
                      <m:t>h</m:t>
                    </m:r>
                    <m:r>
                      <a:rPr lang="es-CO" sz="2800" b="0" i="1" smtClean="0">
                        <a:solidFill>
                          <a:prstClr val="black"/>
                        </a:solidFill>
                        <a:latin typeface="Cambria Math" panose="02040503050406030204" pitchFamily="18" charset="0"/>
                      </a:rPr>
                      <m:t>=2</m:t>
                    </m:r>
                  </m:oMath>
                </a14:m>
                <a:r>
                  <a:rPr lang="es-CO"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a:t>
                </a:r>
              </a:p>
            </p:txBody>
          </p:sp>
        </mc:Choice>
        <mc:Fallback xmlns="">
          <p:sp>
            <p:nvSpPr>
              <p:cNvPr id="2" name="CuadroTexto 1">
                <a:extLst>
                  <a:ext uri="{FF2B5EF4-FFF2-40B4-BE49-F238E27FC236}">
                    <a16:creationId xmlns:a16="http://schemas.microsoft.com/office/drawing/2014/main" id="{47BE6AC4-3A76-99EB-8DBA-2EDFDCA6B5B0}"/>
                  </a:ext>
                </a:extLst>
              </p:cNvPr>
              <p:cNvSpPr txBox="1">
                <a:spLocks noRot="1" noChangeAspect="1" noMove="1" noResize="1" noEditPoints="1" noAdjustHandles="1" noChangeArrowheads="1" noChangeShapeType="1" noTextEdit="1"/>
              </p:cNvSpPr>
              <p:nvPr/>
            </p:nvSpPr>
            <p:spPr>
              <a:xfrm>
                <a:off x="2667000" y="8725865"/>
                <a:ext cx="4543792" cy="523220"/>
              </a:xfrm>
              <a:prstGeom prst="rect">
                <a:avLst/>
              </a:prstGeom>
              <a:blipFill>
                <a:blip r:embed="rId6"/>
                <a:stretch>
                  <a:fillRect l="-2416" t="-12791" b="-3372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507F32B4-D742-E03D-9C1B-0DBCC0FAF4A5}"/>
                  </a:ext>
                </a:extLst>
              </p:cNvPr>
              <p:cNvSpPr txBox="1"/>
              <p:nvPr/>
            </p:nvSpPr>
            <p:spPr>
              <a:xfrm>
                <a:off x="2667000" y="9371407"/>
                <a:ext cx="7780043"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CMU Sans Serif" panose="02000603000000000000" pitchFamily="2" charset="0"/>
                    <a:ea typeface="CMU Sans Serif" panose="02000603000000000000" pitchFamily="2" charset="0"/>
                    <a:cs typeface="CMU Sans Serif" panose="02000603000000000000" pitchFamily="2" charset="0"/>
                  </a:rPr>
                  <a:t>Umbral para </a:t>
                </a:r>
                <a:r>
                  <a:rPr lang="en-US" sz="2800" dirty="0" err="1">
                    <a:latin typeface="CMU Sans Serif" panose="02000603000000000000" pitchFamily="2" charset="0"/>
                    <a:ea typeface="CMU Sans Serif" panose="02000603000000000000" pitchFamily="2" charset="0"/>
                    <a:cs typeface="CMU Sans Serif" panose="02000603000000000000" pitchFamily="2" charset="0"/>
                  </a:rPr>
                  <a:t>descartar</a:t>
                </a:r>
                <a:r>
                  <a:rPr lang="en-US" sz="2800" dirty="0">
                    <a:latin typeface="CMU Sans Serif" panose="02000603000000000000" pitchFamily="2" charset="0"/>
                    <a:ea typeface="CMU Sans Serif" panose="02000603000000000000" pitchFamily="2" charset="0"/>
                    <a:cs typeface="CMU Sans Serif" panose="02000603000000000000" pitchFamily="2" charset="0"/>
                  </a:rPr>
                  <a:t> </a:t>
                </a:r>
                <a:r>
                  <a:rPr lang="en-US" sz="2800" dirty="0" err="1">
                    <a:latin typeface="CMU Sans Serif" panose="02000603000000000000" pitchFamily="2" charset="0"/>
                    <a:ea typeface="CMU Sans Serif" panose="02000603000000000000" pitchFamily="2" charset="0"/>
                    <a:cs typeface="CMU Sans Serif" panose="02000603000000000000" pitchFamily="2" charset="0"/>
                  </a:rPr>
                  <a:t>observaciones</a:t>
                </a:r>
                <a:r>
                  <a:rPr lang="en-US" sz="2800" dirty="0">
                    <a:latin typeface="CMU Sans Serif" panose="02000603000000000000" pitchFamily="2" charset="0"/>
                    <a:ea typeface="CMU Sans Serif" panose="02000603000000000000" pitchFamily="2" charset="0"/>
                    <a:cs typeface="CMU Sans Serif" panose="02000603000000000000" pitchFamily="2" charset="0"/>
                  </a:rPr>
                  <a:t> </a:t>
                </a:r>
                <a:r>
                  <a:rPr lang="en-US" sz="2800" dirty="0" err="1">
                    <a:latin typeface="CMU Sans Serif" panose="02000603000000000000" pitchFamily="2" charset="0"/>
                    <a:ea typeface="CMU Sans Serif" panose="02000603000000000000" pitchFamily="2" charset="0"/>
                    <a:cs typeface="CMU Sans Serif" panose="02000603000000000000" pitchFamily="2" charset="0"/>
                  </a:rPr>
                  <a:t>ruidosas</a:t>
                </a:r>
                <a:r>
                  <a:rPr lang="en-US" sz="280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r>
                      <a:rPr lang="es-CO" sz="2800" b="0" i="1" smtClean="0">
                        <a:latin typeface="Cambria Math" panose="02040503050406030204" pitchFamily="18" charset="0"/>
                      </a:rPr>
                      <m:t>𝜏</m:t>
                    </m:r>
                    <m:r>
                      <a:rPr lang="es-CO" sz="2800" b="0" i="0" smtClean="0">
                        <a:latin typeface="Cambria Math" panose="02040503050406030204" pitchFamily="18" charset="0"/>
                      </a:rPr>
                      <m:t>=0.8.</m:t>
                    </m:r>
                  </m:oMath>
                </a14:m>
                <a:r>
                  <a:rPr lang="en-US" sz="2800" dirty="0">
                    <a:latin typeface="CMU Sans Serif" panose="02000603000000000000" pitchFamily="2" charset="0"/>
                    <a:ea typeface="CMU Sans Serif" panose="02000603000000000000" pitchFamily="2" charset="0"/>
                    <a:cs typeface="CMU Sans Serif" panose="02000603000000000000" pitchFamily="2" charset="0"/>
                  </a:rPr>
                  <a:t> </a:t>
                </a:r>
              </a:p>
            </p:txBody>
          </p:sp>
        </mc:Choice>
        <mc:Fallback xmlns="">
          <p:sp>
            <p:nvSpPr>
              <p:cNvPr id="4" name="CuadroTexto 3">
                <a:extLst>
                  <a:ext uri="{FF2B5EF4-FFF2-40B4-BE49-F238E27FC236}">
                    <a16:creationId xmlns:a16="http://schemas.microsoft.com/office/drawing/2014/main" id="{507F32B4-D742-E03D-9C1B-0DBCC0FAF4A5}"/>
                  </a:ext>
                </a:extLst>
              </p:cNvPr>
              <p:cNvSpPr txBox="1">
                <a:spLocks noRot="1" noChangeAspect="1" noMove="1" noResize="1" noEditPoints="1" noAdjustHandles="1" noChangeArrowheads="1" noChangeShapeType="1" noTextEdit="1"/>
              </p:cNvSpPr>
              <p:nvPr/>
            </p:nvSpPr>
            <p:spPr>
              <a:xfrm>
                <a:off x="2667000" y="9371407"/>
                <a:ext cx="7780043" cy="954107"/>
              </a:xfrm>
              <a:prstGeom prst="rect">
                <a:avLst/>
              </a:prstGeom>
              <a:blipFill>
                <a:blip r:embed="rId7"/>
                <a:stretch>
                  <a:fillRect l="-1411" t="-764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D00B2026-E8EE-3F70-F100-B8197B8B79D7}"/>
                  </a:ext>
                </a:extLst>
              </p:cNvPr>
              <p:cNvSpPr txBox="1"/>
              <p:nvPr/>
            </p:nvSpPr>
            <p:spPr>
              <a:xfrm>
                <a:off x="10675643" y="9374881"/>
                <a:ext cx="4543792" cy="523220"/>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CMU Sans Serif" panose="02000603000000000000" pitchFamily="2" charset="0"/>
                    <a:ea typeface="CMU Sans Serif" panose="02000603000000000000" pitchFamily="2" charset="0"/>
                    <a:cs typeface="CMU Sans Serif" panose="02000603000000000000" pitchFamily="2" charset="0"/>
                  </a:rPr>
                  <a:t>Ruido añadido </a:t>
                </a:r>
                <a14:m>
                  <m:oMath xmlns:m="http://schemas.openxmlformats.org/officeDocument/2006/math">
                    <m:r>
                      <a:rPr lang="es-CO" sz="2800" b="0" i="1" smtClean="0">
                        <a:latin typeface="Cambria Math" panose="02040503050406030204" pitchFamily="18" charset="0"/>
                      </a:rPr>
                      <m:t>𝑓</m:t>
                    </m:r>
                    <m:r>
                      <a:rPr lang="es-CO" sz="2800" b="0" i="1" smtClean="0">
                        <a:latin typeface="Cambria Math" panose="02040503050406030204" pitchFamily="18" charset="0"/>
                      </a:rPr>
                      <m:t>=0.7</m:t>
                    </m:r>
                  </m:oMath>
                </a14:m>
                <a:r>
                  <a:rPr lang="en-US" sz="2800" dirty="0">
                    <a:latin typeface="CMU Sans Serif" panose="02000603000000000000" pitchFamily="2" charset="0"/>
                    <a:ea typeface="CMU Sans Serif" panose="02000603000000000000" pitchFamily="2" charset="0"/>
                    <a:cs typeface="CMU Sans Serif" panose="02000603000000000000" pitchFamily="2" charset="0"/>
                  </a:rPr>
                  <a:t>. </a:t>
                </a:r>
              </a:p>
            </p:txBody>
          </p:sp>
        </mc:Choice>
        <mc:Fallback xmlns="">
          <p:sp>
            <p:nvSpPr>
              <p:cNvPr id="5" name="CuadroTexto 4">
                <a:extLst>
                  <a:ext uri="{FF2B5EF4-FFF2-40B4-BE49-F238E27FC236}">
                    <a16:creationId xmlns:a16="http://schemas.microsoft.com/office/drawing/2014/main" id="{D00B2026-E8EE-3F70-F100-B8197B8B79D7}"/>
                  </a:ext>
                </a:extLst>
              </p:cNvPr>
              <p:cNvSpPr txBox="1">
                <a:spLocks noRot="1" noChangeAspect="1" noMove="1" noResize="1" noEditPoints="1" noAdjustHandles="1" noChangeArrowheads="1" noChangeShapeType="1" noTextEdit="1"/>
              </p:cNvSpPr>
              <p:nvPr/>
            </p:nvSpPr>
            <p:spPr>
              <a:xfrm>
                <a:off x="10675643" y="9374881"/>
                <a:ext cx="4543792" cy="523220"/>
              </a:xfrm>
              <a:prstGeom prst="rect">
                <a:avLst/>
              </a:prstGeom>
              <a:blipFill>
                <a:blip r:embed="rId8"/>
                <a:stretch>
                  <a:fillRect l="-2413" t="-12791" b="-3372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3B49DD73-0594-2079-0D4D-2CB1DD970C2F}"/>
                  </a:ext>
                </a:extLst>
              </p:cNvPr>
              <p:cNvSpPr txBox="1"/>
              <p:nvPr/>
            </p:nvSpPr>
            <p:spPr>
              <a:xfrm>
                <a:off x="10671895" y="8797178"/>
                <a:ext cx="6694392" cy="523220"/>
              </a:xfrm>
              <a:prstGeom prst="rect">
                <a:avLst/>
              </a:prstGeom>
              <a:noFill/>
            </p:spPr>
            <p:txBody>
              <a:bodyPr wrap="square">
                <a:spAutoFit/>
              </a:bodyPr>
              <a:lstStyle/>
              <a:p>
                <a:pPr marL="342900" indent="-342900" defTabSz="457200">
                  <a:buFont typeface="Arial" panose="020B0604020202020204" pitchFamily="34" charset="0"/>
                  <a:buChar char="•"/>
                </a:pPr>
                <a14:m>
                  <m:oMath xmlns:m="http://schemas.openxmlformats.org/officeDocument/2006/math">
                    <m:r>
                      <m:rPr>
                        <m:sty m:val="p"/>
                      </m:rPr>
                      <a:rPr lang="es-CO" sz="2800" smtClean="0">
                        <a:solidFill>
                          <a:prstClr val="black"/>
                        </a:solidFill>
                        <a:latin typeface="Cambria Math" panose="02040503050406030204" pitchFamily="18" charset="0"/>
                      </a:rPr>
                      <m:t>R</m:t>
                    </m:r>
                  </m:oMath>
                </a14:m>
                <a:r>
                  <a:rPr lang="en-US" sz="2800" dirty="0" err="1">
                    <a:solidFill>
                      <a:prstClr val="black"/>
                    </a:solidFill>
                    <a:latin typeface="CMU Sans Serif" panose="02000603000000000000" pitchFamily="2" charset="0"/>
                    <a:ea typeface="CMU Sans Serif" panose="02000603000000000000" pitchFamily="2" charset="0"/>
                    <a:cs typeface="CMU Sans Serif" panose="02000603000000000000" pitchFamily="2" charset="0"/>
                  </a:rPr>
                  <a:t>ango</a:t>
                </a:r>
                <a:r>
                  <a:rPr lang="en-US"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 de las </a:t>
                </a:r>
                <a:r>
                  <a:rPr lang="en-US" sz="2800" dirty="0" err="1">
                    <a:solidFill>
                      <a:prstClr val="black"/>
                    </a:solidFill>
                    <a:latin typeface="CMU Sans Serif" panose="02000603000000000000" pitchFamily="2" charset="0"/>
                    <a:ea typeface="CMU Sans Serif" panose="02000603000000000000" pitchFamily="2" charset="0"/>
                    <a:cs typeface="CMU Sans Serif" panose="02000603000000000000" pitchFamily="2" charset="0"/>
                  </a:rPr>
                  <a:t>funciones</a:t>
                </a:r>
                <a:r>
                  <a:rPr lang="en-US"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 de hash </a:t>
                </a:r>
                <a14:m>
                  <m:oMath xmlns:m="http://schemas.openxmlformats.org/officeDocument/2006/math">
                    <m:r>
                      <a:rPr lang="es-CO" sz="2800" i="1">
                        <a:solidFill>
                          <a:prstClr val="black"/>
                        </a:solidFill>
                        <a:latin typeface="Cambria Math" panose="02040503050406030204" pitchFamily="18" charset="0"/>
                      </a:rPr>
                      <m:t>𝑘</m:t>
                    </m:r>
                    <m:r>
                      <a:rPr lang="es-CO" sz="2800" b="0" i="0" smtClean="0">
                        <a:solidFill>
                          <a:prstClr val="black"/>
                        </a:solidFill>
                        <a:latin typeface="Cambria Math" panose="02040503050406030204" pitchFamily="18" charset="0"/>
                      </a:rPr>
                      <m:t>=128</m:t>
                    </m:r>
                  </m:oMath>
                </a14:m>
                <a:r>
                  <a:rPr lang="en-US" sz="2800" dirty="0">
                    <a:solidFill>
                      <a:prstClr val="black"/>
                    </a:solidFill>
                    <a:latin typeface="CMU Sans Serif" panose="02000603000000000000" pitchFamily="2" charset="0"/>
                    <a:ea typeface="CMU Sans Serif" panose="02000603000000000000" pitchFamily="2" charset="0"/>
                    <a:cs typeface="CMU Sans Serif" panose="02000603000000000000" pitchFamily="2" charset="0"/>
                  </a:rPr>
                  <a:t>.</a:t>
                </a:r>
              </a:p>
            </p:txBody>
          </p:sp>
        </mc:Choice>
        <mc:Fallback xmlns="">
          <p:sp>
            <p:nvSpPr>
              <p:cNvPr id="6" name="CuadroTexto 5">
                <a:extLst>
                  <a:ext uri="{FF2B5EF4-FFF2-40B4-BE49-F238E27FC236}">
                    <a16:creationId xmlns:a16="http://schemas.microsoft.com/office/drawing/2014/main" id="{3B49DD73-0594-2079-0D4D-2CB1DD970C2F}"/>
                  </a:ext>
                </a:extLst>
              </p:cNvPr>
              <p:cNvSpPr txBox="1">
                <a:spLocks noRot="1" noChangeAspect="1" noMove="1" noResize="1" noEditPoints="1" noAdjustHandles="1" noChangeArrowheads="1" noChangeShapeType="1" noTextEdit="1"/>
              </p:cNvSpPr>
              <p:nvPr/>
            </p:nvSpPr>
            <p:spPr>
              <a:xfrm>
                <a:off x="10671895" y="8797178"/>
                <a:ext cx="6694392" cy="523220"/>
              </a:xfrm>
              <a:prstGeom prst="rect">
                <a:avLst/>
              </a:prstGeom>
              <a:blipFill>
                <a:blip r:embed="rId9"/>
                <a:stretch>
                  <a:fillRect l="-1639" t="-12791" r="-1002" b="-33721"/>
                </a:stretch>
              </a:blipFill>
            </p:spPr>
            <p:txBody>
              <a:bodyPr/>
              <a:lstStyle/>
              <a:p>
                <a:r>
                  <a:rPr lang="es-CO">
                    <a:noFill/>
                  </a:rPr>
                  <a:t> </a:t>
                </a:r>
              </a:p>
            </p:txBody>
          </p:sp>
        </mc:Fallback>
      </mc:AlternateContent>
    </p:spTree>
    <p:extLst>
      <p:ext uri="{BB962C8B-B14F-4D97-AF65-F5344CB8AC3E}">
        <p14:creationId xmlns:p14="http://schemas.microsoft.com/office/powerpoint/2010/main" val="54173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8200" y="495300"/>
            <a:ext cx="12312188" cy="820609"/>
          </a:xfrm>
          <a:prstGeom prst="rect">
            <a:avLst/>
          </a:prstGeom>
        </p:spPr>
        <p:txBody>
          <a:bodyPr lIns="0" tIns="0" rIns="0" bIns="0" rtlCol="0" anchor="t">
            <a:spAutoFit/>
          </a:bodyPr>
          <a:lstStyle/>
          <a:p>
            <a:pPr>
              <a:lnSpc>
                <a:spcPts val="7000"/>
              </a:lnSpc>
            </a:pPr>
            <a:r>
              <a:rPr lang="en-US" sz="5000" dirty="0" err="1">
                <a:solidFill>
                  <a:srgbClr val="222A9B"/>
                </a:solidFill>
                <a:latin typeface="Public Sans Bold" panose="020B0604020202020204" charset="0"/>
              </a:rPr>
              <a:t>Discusión</a:t>
            </a:r>
            <a:endParaRPr lang="en-US" sz="5000" dirty="0">
              <a:solidFill>
                <a:srgbClr val="222A9B"/>
              </a:solidFill>
              <a:latin typeface="Public Sans Bold" panose="020B0604020202020204" charset="0"/>
            </a:endParaRPr>
          </a:p>
        </p:txBody>
      </p:sp>
      <p:sp>
        <p:nvSpPr>
          <p:cNvPr id="6" name="CuadroTexto 5">
            <a:extLst>
              <a:ext uri="{FF2B5EF4-FFF2-40B4-BE49-F238E27FC236}">
                <a16:creationId xmlns:a16="http://schemas.microsoft.com/office/drawing/2014/main" id="{00108A7C-D75D-3ABC-6689-324BA43233DD}"/>
              </a:ext>
            </a:extLst>
          </p:cNvPr>
          <p:cNvSpPr txBox="1"/>
          <p:nvPr/>
        </p:nvSpPr>
        <p:spPr>
          <a:xfrm>
            <a:off x="588120" y="1560901"/>
            <a:ext cx="16840200" cy="6001643"/>
          </a:xfrm>
          <a:prstGeom prst="rect">
            <a:avLst/>
          </a:prstGeom>
          <a:noFill/>
        </p:spPr>
        <p:txBody>
          <a:bodyPr wrap="square">
            <a:spAutoFit/>
          </a:bodyPr>
          <a:lstStyle/>
          <a:p>
            <a:pPr marL="342900" indent="-342900" algn="just">
              <a:buClr>
                <a:srgbClr val="00B0F0"/>
              </a:buClr>
              <a:buSzPct val="150000"/>
              <a:buFont typeface="Arial" panose="020B0604020202020204" pitchFamily="34" charset="0"/>
              <a:buChar char="•"/>
            </a:pPr>
            <a:r>
              <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Los beneficios son extraídos mas que todo solo con un </a:t>
            </a:r>
            <a:r>
              <a:rPr lang="es-CO" sz="3200" b="0" i="0" u="none" strike="noStrike" baseline="0" dirty="0" err="1">
                <a:latin typeface="CMU Sans Serif" panose="02000603000000000000" pitchFamily="2" charset="0"/>
                <a:ea typeface="CMU Sans Serif" panose="02000603000000000000" pitchFamily="2" charset="0"/>
                <a:cs typeface="CMU Sans Serif" panose="02000603000000000000" pitchFamily="2" charset="0"/>
              </a:rPr>
              <a:t>pre-filtro</a:t>
            </a:r>
            <a:r>
              <a:rPr lang="es-CO" sz="3200" dirty="0">
                <a:latin typeface="CMU Sans Serif" panose="02000603000000000000" pitchFamily="2" charset="0"/>
                <a:ea typeface="CMU Sans Serif" panose="02000603000000000000" pitchFamily="2" charset="0"/>
                <a:cs typeface="CMU Sans Serif" panose="02000603000000000000" pitchFamily="2" charset="0"/>
              </a:rPr>
              <a:t>.</a:t>
            </a:r>
          </a:p>
          <a:p>
            <a:pPr marL="342900" indent="-342900" algn="just">
              <a:buClr>
                <a:srgbClr val="00B0F0"/>
              </a:buClr>
              <a:buSzPct val="150000"/>
              <a:buFont typeface="Arial" panose="020B0604020202020204" pitchFamily="34" charset="0"/>
              <a:buChar char="•"/>
            </a:pPr>
            <a:endPar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MX" sz="3200" dirty="0">
                <a:latin typeface="CMU Sans Serif" panose="02000603000000000000" pitchFamily="2" charset="0"/>
                <a:ea typeface="CMU Sans Serif" panose="02000603000000000000" pitchFamily="2" charset="0"/>
                <a:cs typeface="CMU Sans Serif" panose="02000603000000000000" pitchFamily="2" charset="0"/>
              </a:rPr>
              <a:t>La adición del segundo </a:t>
            </a:r>
            <a:r>
              <a:rPr lang="es-MX" sz="3200" dirty="0" err="1">
                <a:latin typeface="CMU Sans Serif" panose="02000603000000000000" pitchFamily="2" charset="0"/>
                <a:ea typeface="CMU Sans Serif" panose="02000603000000000000" pitchFamily="2" charset="0"/>
                <a:cs typeface="CMU Sans Serif" panose="02000603000000000000" pitchFamily="2" charset="0"/>
              </a:rPr>
              <a:t>pre-filtro</a:t>
            </a:r>
            <a:r>
              <a:rPr lang="es-MX" sz="3200" dirty="0">
                <a:latin typeface="CMU Sans Serif" panose="02000603000000000000" pitchFamily="2" charset="0"/>
                <a:ea typeface="CMU Sans Serif" panose="02000603000000000000" pitchFamily="2" charset="0"/>
                <a:cs typeface="CMU Sans Serif" panose="02000603000000000000" pitchFamily="2" charset="0"/>
              </a:rPr>
              <a:t> mejora los resultados, llevando la reducción en MSE hasta un 31%.</a:t>
            </a:r>
          </a:p>
          <a:p>
            <a:pPr algn="just">
              <a:buClr>
                <a:srgbClr val="00B0F0"/>
              </a:buClr>
              <a:buSzPct val="150000"/>
            </a:pPr>
            <a:endParaRPr lang="es-CO" sz="3200" b="0" i="0" u="sng" strike="noStrike" baseline="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CO" sz="3200" dirty="0">
                <a:latin typeface="CMU Sans Serif" panose="02000603000000000000" pitchFamily="2" charset="0"/>
                <a:ea typeface="CMU Sans Serif" panose="02000603000000000000" pitchFamily="2" charset="0"/>
                <a:cs typeface="CMU Sans Serif" panose="02000603000000000000" pitchFamily="2" charset="0"/>
              </a:rPr>
              <a:t>Los beneficios son mayores cuando el ruido f es mas grande: presupuestos menores. </a:t>
            </a:r>
          </a:p>
          <a:p>
            <a:pPr marL="342900" indent="-342900" algn="just">
              <a:buClr>
                <a:srgbClr val="00B0F0"/>
              </a:buClr>
              <a:buSzPct val="150000"/>
              <a:buFont typeface="Arial" panose="020B0604020202020204" pitchFamily="34" charset="0"/>
              <a:buChar char="•"/>
            </a:pPr>
            <a:endPar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CO" sz="3200" b="1" i="0" u="none" strike="noStrike" baseline="0" dirty="0">
                <a:solidFill>
                  <a:srgbClr val="00B0F0"/>
                </a:solidFill>
                <a:latin typeface="CMU Sans Serif" panose="02000603000000000000" pitchFamily="2" charset="0"/>
                <a:ea typeface="CMU Sans Serif" panose="02000603000000000000" pitchFamily="2" charset="0"/>
                <a:cs typeface="CMU Sans Serif" panose="02000603000000000000" pitchFamily="2" charset="0"/>
              </a:rPr>
              <a:t>Trabajo Futuro</a:t>
            </a:r>
            <a:r>
              <a:rPr lang="es-CO" sz="3200" b="1" dirty="0">
                <a:solidFill>
                  <a:srgbClr val="00B0F0"/>
                </a:solidFill>
                <a:latin typeface="CMU Sans Serif" panose="02000603000000000000" pitchFamily="2" charset="0"/>
                <a:ea typeface="CMU Sans Serif" panose="02000603000000000000" pitchFamily="2" charset="0"/>
                <a:cs typeface="CMU Sans Serif" panose="02000603000000000000" pitchFamily="2" charset="0"/>
              </a:rPr>
              <a:t>: </a:t>
            </a:r>
            <a:r>
              <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Ver el impacto de los parámetros h, k, y umbral τ.</a:t>
            </a:r>
          </a:p>
          <a:p>
            <a:pPr marL="342900" indent="-342900" algn="just">
              <a:buClr>
                <a:srgbClr val="00B0F0"/>
              </a:buClr>
              <a:buSzPct val="150000"/>
              <a:buFont typeface="Arial" panose="020B0604020202020204" pitchFamily="34" charset="0"/>
              <a:buChar char="•"/>
            </a:pPr>
            <a:endPar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El método propuesto funciona muy bien para </a:t>
            </a:r>
            <a:r>
              <a:rPr lang="es-CO" sz="3200" dirty="0">
                <a:latin typeface="CMU Sans Serif" panose="02000603000000000000" pitchFamily="2" charset="0"/>
                <a:ea typeface="CMU Sans Serif" panose="02000603000000000000" pitchFamily="2" charset="0"/>
                <a:cs typeface="CMU Sans Serif" panose="02000603000000000000" pitchFamily="2" charset="0"/>
              </a:rPr>
              <a:t>valores moderados del tamaño de dominio.</a:t>
            </a:r>
          </a:p>
          <a:p>
            <a:pPr marL="342900" indent="-342900" algn="just">
              <a:buClr>
                <a:srgbClr val="00B0F0"/>
              </a:buClr>
              <a:buSzPct val="150000"/>
              <a:buFont typeface="Arial" panose="020B0604020202020204" pitchFamily="34" charset="0"/>
              <a:buChar char="•"/>
            </a:pPr>
            <a:endParaRPr lang="es-CO" sz="320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Métodos alternativos son necesarios para tamaños de dominios grandes.</a:t>
            </a:r>
          </a:p>
        </p:txBody>
      </p:sp>
      <p:pic>
        <p:nvPicPr>
          <p:cNvPr id="8" name="Picture 11">
            <a:extLst>
              <a:ext uri="{FF2B5EF4-FFF2-40B4-BE49-F238E27FC236}">
                <a16:creationId xmlns:a16="http://schemas.microsoft.com/office/drawing/2014/main" id="{DA187A84-0CCC-C80A-A7DF-FE7E8E171D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7841">
            <a:off x="-3569617" y="6859192"/>
            <a:ext cx="8307453" cy="6337190"/>
          </a:xfrm>
          <a:prstGeom prst="rect">
            <a:avLst/>
          </a:prstGeom>
        </p:spPr>
      </p:pic>
      <p:pic>
        <p:nvPicPr>
          <p:cNvPr id="9" name="Picture 2">
            <a:extLst>
              <a:ext uri="{FF2B5EF4-FFF2-40B4-BE49-F238E27FC236}">
                <a16:creationId xmlns:a16="http://schemas.microsoft.com/office/drawing/2014/main" id="{120A5576-9768-344A-9303-2E7EBF3CF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40635" y="-1283025"/>
            <a:ext cx="8307453" cy="6337190"/>
          </a:xfrm>
          <a:prstGeom prst="rect">
            <a:avLst/>
          </a:prstGeom>
        </p:spPr>
      </p:pic>
      <p:pic>
        <p:nvPicPr>
          <p:cNvPr id="10" name="Imagen 9">
            <a:extLst>
              <a:ext uri="{FF2B5EF4-FFF2-40B4-BE49-F238E27FC236}">
                <a16:creationId xmlns:a16="http://schemas.microsoft.com/office/drawing/2014/main" id="{8AD112E0-41AB-3DCA-55A8-41B4FB74FAFC}"/>
              </a:ext>
            </a:extLst>
          </p:cNvPr>
          <p:cNvPicPr>
            <a:picLocks noChangeAspect="1"/>
          </p:cNvPicPr>
          <p:nvPr/>
        </p:nvPicPr>
        <p:blipFill rotWithShape="1">
          <a:blip r:embed="rId5"/>
          <a:srcRect t="48703"/>
          <a:stretch/>
        </p:blipFill>
        <p:spPr>
          <a:xfrm>
            <a:off x="4343400" y="7505700"/>
            <a:ext cx="9906859" cy="1907673"/>
          </a:xfrm>
          <a:prstGeom prst="rect">
            <a:avLst/>
          </a:prstGeom>
        </p:spPr>
      </p:pic>
    </p:spTree>
    <p:extLst>
      <p:ext uri="{BB962C8B-B14F-4D97-AF65-F5344CB8AC3E}">
        <p14:creationId xmlns:p14="http://schemas.microsoft.com/office/powerpoint/2010/main" val="236793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14400" y="495300"/>
            <a:ext cx="6992364" cy="923330"/>
          </a:xfrm>
          <a:prstGeom prst="rect">
            <a:avLst/>
          </a:prstGeom>
        </p:spPr>
        <p:txBody>
          <a:bodyPr lIns="0" tIns="0" rIns="0" bIns="0" rtlCol="0" anchor="t">
            <a:spAutoFit/>
          </a:bodyPr>
          <a:lstStyle/>
          <a:p>
            <a:pPr>
              <a:lnSpc>
                <a:spcPts val="7200"/>
              </a:lnSpc>
            </a:pPr>
            <a:r>
              <a:rPr lang="en-US" sz="6000" dirty="0">
                <a:solidFill>
                  <a:srgbClr val="222A9B"/>
                </a:solidFill>
                <a:latin typeface="Public Sans Bold"/>
              </a:rPr>
              <a:t>Wrap up</a:t>
            </a:r>
          </a:p>
        </p:txBody>
      </p:sp>
      <p:sp>
        <p:nvSpPr>
          <p:cNvPr id="6" name="CuadroTexto 5">
            <a:extLst>
              <a:ext uri="{FF2B5EF4-FFF2-40B4-BE49-F238E27FC236}">
                <a16:creationId xmlns:a16="http://schemas.microsoft.com/office/drawing/2014/main" id="{FC29359B-5C79-D39C-2B20-92FC1AB9CDA6}"/>
              </a:ext>
            </a:extLst>
          </p:cNvPr>
          <p:cNvSpPr txBox="1"/>
          <p:nvPr/>
        </p:nvSpPr>
        <p:spPr>
          <a:xfrm>
            <a:off x="762000" y="1635467"/>
            <a:ext cx="15118172" cy="5016758"/>
          </a:xfrm>
          <a:prstGeom prst="rect">
            <a:avLst/>
          </a:prstGeom>
          <a:noFill/>
        </p:spPr>
        <p:txBody>
          <a:bodyPr wrap="square">
            <a:spAutoFit/>
          </a:bodyPr>
          <a:lstStyle/>
          <a:p>
            <a:pPr marL="342900" indent="-342900" algn="just">
              <a:buClr>
                <a:srgbClr val="00B0F0"/>
              </a:buClr>
              <a:buSzPct val="150000"/>
              <a:buFont typeface="Arial" panose="020B0604020202020204" pitchFamily="34" charset="0"/>
              <a:buChar char="•"/>
            </a:pPr>
            <a:r>
              <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Propuesta: Añadir un </a:t>
            </a:r>
            <a:r>
              <a:rPr lang="es-CO" sz="3200" b="0" i="0" u="none" strike="noStrike" baseline="0" dirty="0" err="1">
                <a:latin typeface="CMU Sans Serif" panose="02000603000000000000" pitchFamily="2" charset="0"/>
                <a:ea typeface="CMU Sans Serif" panose="02000603000000000000" pitchFamily="2" charset="0"/>
                <a:cs typeface="CMU Sans Serif" panose="02000603000000000000" pitchFamily="2" charset="0"/>
              </a:rPr>
              <a:t>pre-filtro</a:t>
            </a:r>
            <a:r>
              <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para descartar observaciones altamente ruidosas.</a:t>
            </a:r>
          </a:p>
          <a:p>
            <a:pPr marL="342900" indent="-342900" algn="just">
              <a:buClr>
                <a:srgbClr val="00B0F0"/>
              </a:buClr>
              <a:buSzPct val="150000"/>
              <a:buFont typeface="Arial" panose="020B0604020202020204" pitchFamily="34" charset="0"/>
              <a:buChar char="•"/>
            </a:pPr>
            <a:endParaRPr lang="es-CO" sz="3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CO" sz="3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El </a:t>
            </a:r>
            <a:r>
              <a:rPr lang="es-CO" sz="3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pre-filtro</a:t>
            </a:r>
            <a:r>
              <a:rPr lang="es-CO" sz="3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mejora</a:t>
            </a:r>
            <a:r>
              <a:rPr lang="es-CO" sz="3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el paso de estimación.</a:t>
            </a:r>
          </a:p>
          <a:p>
            <a:pPr marL="342900" indent="-342900" algn="just">
              <a:buClr>
                <a:srgbClr val="00B0F0"/>
              </a:buClr>
              <a:buSzPct val="150000"/>
              <a:buFont typeface="Arial" panose="020B0604020202020204" pitchFamily="34" charset="0"/>
              <a:buChar char="•"/>
            </a:pPr>
            <a:endParaRPr lang="es-CO" sz="3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CO" sz="3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El </a:t>
            </a:r>
            <a:r>
              <a:rPr lang="es-CO" sz="3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pre-filtro</a:t>
            </a:r>
            <a:r>
              <a:rPr lang="es-CO" sz="3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se basa en un modelo de aprendizaje profundo.</a:t>
            </a:r>
          </a:p>
          <a:p>
            <a:pPr marL="342900" indent="-342900" algn="just">
              <a:buClr>
                <a:srgbClr val="00B0F0"/>
              </a:buClr>
              <a:buSzPct val="150000"/>
              <a:buFont typeface="Arial" panose="020B0604020202020204" pitchFamily="34" charset="0"/>
              <a:buChar char="•"/>
            </a:pPr>
            <a:endParaRPr lang="es-CO" sz="3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MX" sz="3200" dirty="0">
                <a:latin typeface="CMU Sans Serif" panose="02000603000000000000" pitchFamily="2" charset="0"/>
                <a:ea typeface="CMU Sans Serif" panose="02000603000000000000" pitchFamily="2" charset="0"/>
                <a:cs typeface="CMU Sans Serif" panose="02000603000000000000" pitchFamily="2" charset="0"/>
              </a:rPr>
              <a:t>La adición del segundo </a:t>
            </a:r>
            <a:r>
              <a:rPr lang="es-MX" sz="3200" dirty="0" err="1">
                <a:latin typeface="CMU Sans Serif" panose="02000603000000000000" pitchFamily="2" charset="0"/>
                <a:ea typeface="CMU Sans Serif" panose="02000603000000000000" pitchFamily="2" charset="0"/>
                <a:cs typeface="CMU Sans Serif" panose="02000603000000000000" pitchFamily="2" charset="0"/>
              </a:rPr>
              <a:t>pre-filtro</a:t>
            </a:r>
            <a:r>
              <a:rPr lang="es-MX" sz="3200" dirty="0">
                <a:latin typeface="CMU Sans Serif" panose="02000603000000000000" pitchFamily="2" charset="0"/>
                <a:ea typeface="CMU Sans Serif" panose="02000603000000000000" pitchFamily="2" charset="0"/>
                <a:cs typeface="CMU Sans Serif" panose="02000603000000000000" pitchFamily="2" charset="0"/>
              </a:rPr>
              <a:t> mejora los resultados, llevando la reducción en MSE hasta un 31%.</a:t>
            </a:r>
          </a:p>
          <a:p>
            <a:pPr marL="342900" indent="-342900" algn="just">
              <a:buClr>
                <a:srgbClr val="00B0F0"/>
              </a:buClr>
              <a:buSzPct val="150000"/>
              <a:buFont typeface="Arial" panose="020B0604020202020204" pitchFamily="34" charset="0"/>
              <a:buChar char="•"/>
            </a:pPr>
            <a:endPar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s-CO" sz="3200" dirty="0">
                <a:latin typeface="CMU Sans Serif" panose="02000603000000000000" pitchFamily="2" charset="0"/>
                <a:ea typeface="CMU Sans Serif" panose="02000603000000000000" pitchFamily="2" charset="0"/>
                <a:cs typeface="CMU Sans Serif" panose="02000603000000000000" pitchFamily="2" charset="0"/>
              </a:rPr>
              <a:t>Los beneficios son mayores cuando el ruido f es mas grande: presupuestos menores.</a:t>
            </a:r>
            <a:endParaRPr lang="es-CO"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 name="TextBox 4">
            <a:extLst>
              <a:ext uri="{FF2B5EF4-FFF2-40B4-BE49-F238E27FC236}">
                <a16:creationId xmlns:a16="http://schemas.microsoft.com/office/drawing/2014/main" id="{F5F9AFDA-FCA8-2EE9-9AAE-6B846A6C95D9}"/>
              </a:ext>
            </a:extLst>
          </p:cNvPr>
          <p:cNvSpPr txBox="1"/>
          <p:nvPr/>
        </p:nvSpPr>
        <p:spPr>
          <a:xfrm>
            <a:off x="14413414" y="8540613"/>
            <a:ext cx="2933516" cy="923330"/>
          </a:xfrm>
          <a:prstGeom prst="rect">
            <a:avLst/>
          </a:prstGeom>
        </p:spPr>
        <p:txBody>
          <a:bodyPr wrap="square" lIns="0" tIns="0" rIns="0" bIns="0" rtlCol="0" anchor="t">
            <a:spAutoFit/>
          </a:bodyPr>
          <a:lstStyle/>
          <a:p>
            <a:pPr algn="ctr">
              <a:lnSpc>
                <a:spcPts val="7200"/>
              </a:lnSpc>
            </a:pPr>
            <a:r>
              <a:rPr lang="en-US" sz="6000" dirty="0">
                <a:solidFill>
                  <a:srgbClr val="222A9B"/>
                </a:solidFill>
                <a:latin typeface="Public Sans Bold"/>
              </a:rPr>
              <a:t>Gracias</a:t>
            </a:r>
          </a:p>
        </p:txBody>
      </p:sp>
      <p:pic>
        <p:nvPicPr>
          <p:cNvPr id="10" name="Picture 2">
            <a:extLst>
              <a:ext uri="{FF2B5EF4-FFF2-40B4-BE49-F238E27FC236}">
                <a16:creationId xmlns:a16="http://schemas.microsoft.com/office/drawing/2014/main" id="{E2016DC3-C087-2F89-E930-182A43B87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73562" y="6369797"/>
            <a:ext cx="6222231" cy="6188292"/>
          </a:xfrm>
          <a:prstGeom prst="rect">
            <a:avLst/>
          </a:prstGeom>
        </p:spPr>
      </p:pic>
      <p:pic>
        <p:nvPicPr>
          <p:cNvPr id="11" name="Picture 3">
            <a:extLst>
              <a:ext uri="{FF2B5EF4-FFF2-40B4-BE49-F238E27FC236}">
                <a16:creationId xmlns:a16="http://schemas.microsoft.com/office/drawing/2014/main" id="{518E9977-2D6A-6F7C-1484-1C4F53C866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880172" y="1066524"/>
            <a:ext cx="6222231" cy="6188292"/>
          </a:xfrm>
          <a:prstGeom prst="rect">
            <a:avLst/>
          </a:prstGeom>
        </p:spPr>
      </p:pic>
      <p:pic>
        <p:nvPicPr>
          <p:cNvPr id="12" name="Imagen 11">
            <a:extLst>
              <a:ext uri="{FF2B5EF4-FFF2-40B4-BE49-F238E27FC236}">
                <a16:creationId xmlns:a16="http://schemas.microsoft.com/office/drawing/2014/main" id="{63AD2057-1628-237B-E619-EE5C4937DAB4}"/>
              </a:ext>
            </a:extLst>
          </p:cNvPr>
          <p:cNvPicPr>
            <a:picLocks noChangeAspect="1"/>
          </p:cNvPicPr>
          <p:nvPr/>
        </p:nvPicPr>
        <p:blipFill rotWithShape="1">
          <a:blip r:embed="rId5"/>
          <a:srcRect t="48703"/>
          <a:stretch/>
        </p:blipFill>
        <p:spPr>
          <a:xfrm>
            <a:off x="4038600" y="7853948"/>
            <a:ext cx="9906859" cy="19076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73562" y="6369797"/>
            <a:ext cx="6222231" cy="618829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880172" y="1066524"/>
            <a:ext cx="6222231" cy="6188292"/>
          </a:xfrm>
          <a:prstGeom prst="rect">
            <a:avLst/>
          </a:prstGeom>
        </p:spPr>
      </p:pic>
      <p:grpSp>
        <p:nvGrpSpPr>
          <p:cNvPr id="6" name="Group 6"/>
          <p:cNvGrpSpPr/>
          <p:nvPr/>
        </p:nvGrpSpPr>
        <p:grpSpPr>
          <a:xfrm>
            <a:off x="1028700" y="332140"/>
            <a:ext cx="11772900" cy="2033335"/>
            <a:chOff x="0" y="-19049"/>
            <a:chExt cx="9834123" cy="2711113"/>
          </a:xfrm>
        </p:grpSpPr>
        <p:sp>
          <p:nvSpPr>
            <p:cNvPr id="7" name="TextBox 7"/>
            <p:cNvSpPr txBox="1"/>
            <p:nvPr/>
          </p:nvSpPr>
          <p:spPr>
            <a:xfrm>
              <a:off x="0" y="-19049"/>
              <a:ext cx="9834123" cy="1179811"/>
            </a:xfrm>
            <a:prstGeom prst="rect">
              <a:avLst/>
            </a:prstGeom>
          </p:spPr>
          <p:txBody>
            <a:bodyPr lIns="0" tIns="0" rIns="0" bIns="0" rtlCol="0" anchor="t">
              <a:spAutoFit/>
            </a:bodyPr>
            <a:lstStyle/>
            <a:p>
              <a:pPr>
                <a:lnSpc>
                  <a:spcPts val="7200"/>
                </a:lnSpc>
              </a:pP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Introducción</a:t>
              </a: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Privacidad</a:t>
              </a: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Diferencial</a:t>
              </a:r>
              <a:endPar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TextBox 8"/>
            <p:cNvSpPr txBox="1"/>
            <p:nvPr/>
          </p:nvSpPr>
          <p:spPr>
            <a:xfrm>
              <a:off x="0" y="1975149"/>
              <a:ext cx="8938797" cy="716915"/>
            </a:xfrm>
            <a:prstGeom prst="rect">
              <a:avLst/>
            </a:prstGeom>
          </p:spPr>
          <p:txBody>
            <a:bodyPr lIns="0" tIns="0" rIns="0" bIns="0" rtlCol="0" anchor="t">
              <a:spAutoFit/>
            </a:bodyPr>
            <a:lstStyle/>
            <a:p>
              <a:pPr>
                <a:lnSpc>
                  <a:spcPts val="4480"/>
                </a:lnSpc>
              </a:pPr>
              <a:endParaRPr dirty="0"/>
            </a:p>
          </p:txBody>
        </p:sp>
      </p:grpSp>
      <p:pic>
        <p:nvPicPr>
          <p:cNvPr id="4" name="Imagen 3" descr="Imagen que contiene Icono&#10;&#10;Descripción generada automáticamente">
            <a:extLst>
              <a:ext uri="{FF2B5EF4-FFF2-40B4-BE49-F238E27FC236}">
                <a16:creationId xmlns:a16="http://schemas.microsoft.com/office/drawing/2014/main" id="{33879679-69C5-B531-FF21-EE233CFB1D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5014074"/>
            <a:ext cx="1005493" cy="1005493"/>
          </a:xfrm>
          <a:prstGeom prst="rect">
            <a:avLst/>
          </a:prstGeom>
        </p:spPr>
      </p:pic>
      <p:pic>
        <p:nvPicPr>
          <p:cNvPr id="5" name="Imagen 4" descr="Forma&#10;&#10;Descripción generada automáticamente con confianza baja">
            <a:extLst>
              <a:ext uri="{FF2B5EF4-FFF2-40B4-BE49-F238E27FC236}">
                <a16:creationId xmlns:a16="http://schemas.microsoft.com/office/drawing/2014/main" id="{6D9D25EC-CF37-399E-B5CD-4536D5814E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405" y="2109357"/>
            <a:ext cx="1916727" cy="1916727"/>
          </a:xfrm>
          <a:prstGeom prst="rect">
            <a:avLst/>
          </a:prstGeom>
        </p:spPr>
      </p:pic>
      <p:pic>
        <p:nvPicPr>
          <p:cNvPr id="9" name="Imagen 8" descr="Forma&#10;&#10;Descripción generada automáticamente con confianza baja">
            <a:extLst>
              <a:ext uri="{FF2B5EF4-FFF2-40B4-BE49-F238E27FC236}">
                <a16:creationId xmlns:a16="http://schemas.microsoft.com/office/drawing/2014/main" id="{C01FBC1C-FBF1-2347-BF4B-1B3774C38B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2447" y="1027246"/>
            <a:ext cx="1916727" cy="1916727"/>
          </a:xfrm>
          <a:prstGeom prst="rect">
            <a:avLst/>
          </a:prstGeom>
        </p:spPr>
      </p:pic>
      <p:pic>
        <p:nvPicPr>
          <p:cNvPr id="10" name="Imagen 9" descr="Forma&#10;&#10;Descripción generada automáticamente con confianza baja">
            <a:extLst>
              <a:ext uri="{FF2B5EF4-FFF2-40B4-BE49-F238E27FC236}">
                <a16:creationId xmlns:a16="http://schemas.microsoft.com/office/drawing/2014/main" id="{C080AAB0-39E8-122F-7C21-CA3DD812A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5806" y="2402531"/>
            <a:ext cx="1916727" cy="1916727"/>
          </a:xfrm>
          <a:prstGeom prst="rect">
            <a:avLst/>
          </a:prstGeom>
        </p:spPr>
      </p:pic>
      <p:pic>
        <p:nvPicPr>
          <p:cNvPr id="11" name="Imagen 10" descr="Forma&#10;&#10;Descripción generada automáticamente con confianza baja">
            <a:extLst>
              <a:ext uri="{FF2B5EF4-FFF2-40B4-BE49-F238E27FC236}">
                <a16:creationId xmlns:a16="http://schemas.microsoft.com/office/drawing/2014/main" id="{D380B59C-0EAC-0BA3-DA87-9B050F7329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1245" y="8015930"/>
            <a:ext cx="1916727" cy="1916727"/>
          </a:xfrm>
          <a:prstGeom prst="rect">
            <a:avLst/>
          </a:prstGeom>
        </p:spPr>
      </p:pic>
      <p:pic>
        <p:nvPicPr>
          <p:cNvPr id="12" name="Imagen 11" descr="Forma&#10;&#10;Descripción generada automáticamente con confianza baja">
            <a:extLst>
              <a:ext uri="{FF2B5EF4-FFF2-40B4-BE49-F238E27FC236}">
                <a16:creationId xmlns:a16="http://schemas.microsoft.com/office/drawing/2014/main" id="{D9A99ED5-43C2-1730-10C8-F622FFD2B6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0280" y="7784768"/>
            <a:ext cx="1916727" cy="1916727"/>
          </a:xfrm>
          <a:prstGeom prst="rect">
            <a:avLst/>
          </a:prstGeom>
        </p:spPr>
      </p:pic>
      <p:pic>
        <p:nvPicPr>
          <p:cNvPr id="13" name="Imagen 12" descr="Forma&#10;&#10;Descripción generada automáticamente con confianza baja">
            <a:extLst>
              <a:ext uri="{FF2B5EF4-FFF2-40B4-BE49-F238E27FC236}">
                <a16:creationId xmlns:a16="http://schemas.microsoft.com/office/drawing/2014/main" id="{8FA4DC40-0432-65B1-122C-63E2E9120C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5604" y="7001932"/>
            <a:ext cx="1916727" cy="1916727"/>
          </a:xfrm>
          <a:prstGeom prst="rect">
            <a:avLst/>
          </a:prstGeom>
        </p:spPr>
      </p:pic>
      <p:pic>
        <p:nvPicPr>
          <p:cNvPr id="14" name="Imagen 13" descr="Forma&#10;&#10;Descripción generada automáticamente con confianza baja">
            <a:extLst>
              <a:ext uri="{FF2B5EF4-FFF2-40B4-BE49-F238E27FC236}">
                <a16:creationId xmlns:a16="http://schemas.microsoft.com/office/drawing/2014/main" id="{DB2B81A4-560B-07DC-8A69-619653F54F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7462" y="4385939"/>
            <a:ext cx="1916727" cy="1916727"/>
          </a:xfrm>
          <a:prstGeom prst="rect">
            <a:avLst/>
          </a:prstGeom>
        </p:spPr>
      </p:pic>
      <p:pic>
        <p:nvPicPr>
          <p:cNvPr id="19" name="Imagen 18" descr="Forma&#10;&#10;Descripción generada automáticamente con confianza baja">
            <a:extLst>
              <a:ext uri="{FF2B5EF4-FFF2-40B4-BE49-F238E27FC236}">
                <a16:creationId xmlns:a16="http://schemas.microsoft.com/office/drawing/2014/main" id="{83EC02F0-89E8-273C-1E4C-2B870220224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800197" y="5017941"/>
            <a:ext cx="1629447" cy="1629447"/>
          </a:xfrm>
          <a:prstGeom prst="rect">
            <a:avLst/>
          </a:prstGeom>
        </p:spPr>
      </p:pic>
      <p:cxnSp>
        <p:nvCxnSpPr>
          <p:cNvPr id="21" name="Conector recto de flecha 20">
            <a:extLst>
              <a:ext uri="{FF2B5EF4-FFF2-40B4-BE49-F238E27FC236}">
                <a16:creationId xmlns:a16="http://schemas.microsoft.com/office/drawing/2014/main" id="{BCCCF0B9-0E40-17D5-73BF-D8A342C57692}"/>
              </a:ext>
            </a:extLst>
          </p:cNvPr>
          <p:cNvCxnSpPr/>
          <p:nvPr/>
        </p:nvCxnSpPr>
        <p:spPr>
          <a:xfrm>
            <a:off x="8289610" y="3141421"/>
            <a:ext cx="0" cy="175260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a:extLst>
              <a:ext uri="{FF2B5EF4-FFF2-40B4-BE49-F238E27FC236}">
                <a16:creationId xmlns:a16="http://schemas.microsoft.com/office/drawing/2014/main" id="{4C6CE34F-E65B-FC01-D650-6AB3DF5DAA81}"/>
              </a:ext>
            </a:extLst>
          </p:cNvPr>
          <p:cNvCxnSpPr>
            <a:cxnSpLocks/>
          </p:cNvCxnSpPr>
          <p:nvPr/>
        </p:nvCxnSpPr>
        <p:spPr>
          <a:xfrm>
            <a:off x="6161802" y="4092940"/>
            <a:ext cx="1512572" cy="88223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Conector recto de flecha 24">
            <a:extLst>
              <a:ext uri="{FF2B5EF4-FFF2-40B4-BE49-F238E27FC236}">
                <a16:creationId xmlns:a16="http://schemas.microsoft.com/office/drawing/2014/main" id="{3E740AE1-48C3-059B-2E45-A7A9CA0AD01B}"/>
              </a:ext>
            </a:extLst>
          </p:cNvPr>
          <p:cNvCxnSpPr>
            <a:cxnSpLocks/>
          </p:cNvCxnSpPr>
          <p:nvPr/>
        </p:nvCxnSpPr>
        <p:spPr>
          <a:xfrm>
            <a:off x="5422760" y="5648194"/>
            <a:ext cx="1994510"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6FFB488A-71C9-42A5-E820-F0B986185B1B}"/>
              </a:ext>
            </a:extLst>
          </p:cNvPr>
          <p:cNvCxnSpPr>
            <a:cxnSpLocks/>
          </p:cNvCxnSpPr>
          <p:nvPr/>
        </p:nvCxnSpPr>
        <p:spPr>
          <a:xfrm flipV="1">
            <a:off x="6225334" y="6285220"/>
            <a:ext cx="1470485" cy="159305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a:extLst>
              <a:ext uri="{FF2B5EF4-FFF2-40B4-BE49-F238E27FC236}">
                <a16:creationId xmlns:a16="http://schemas.microsoft.com/office/drawing/2014/main" id="{29494897-F298-3E04-B9E5-E181B96F4AC7}"/>
              </a:ext>
            </a:extLst>
          </p:cNvPr>
          <p:cNvCxnSpPr>
            <a:cxnSpLocks/>
          </p:cNvCxnSpPr>
          <p:nvPr/>
        </p:nvCxnSpPr>
        <p:spPr>
          <a:xfrm flipV="1">
            <a:off x="8289609" y="6302666"/>
            <a:ext cx="0" cy="168560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Conector recto de flecha 32">
            <a:extLst>
              <a:ext uri="{FF2B5EF4-FFF2-40B4-BE49-F238E27FC236}">
                <a16:creationId xmlns:a16="http://schemas.microsoft.com/office/drawing/2014/main" id="{1D1A6309-333F-5ABB-9E04-A601E737192B}"/>
              </a:ext>
            </a:extLst>
          </p:cNvPr>
          <p:cNvCxnSpPr>
            <a:cxnSpLocks/>
          </p:cNvCxnSpPr>
          <p:nvPr/>
        </p:nvCxnSpPr>
        <p:spPr>
          <a:xfrm flipH="1" flipV="1">
            <a:off x="9105966" y="6302666"/>
            <a:ext cx="1371600" cy="168560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Conector recto de flecha 35">
            <a:extLst>
              <a:ext uri="{FF2B5EF4-FFF2-40B4-BE49-F238E27FC236}">
                <a16:creationId xmlns:a16="http://schemas.microsoft.com/office/drawing/2014/main" id="{DE2AB8B9-2F55-4657-F535-EEE48ACAF77E}"/>
              </a:ext>
            </a:extLst>
          </p:cNvPr>
          <p:cNvCxnSpPr>
            <a:cxnSpLocks/>
          </p:cNvCxnSpPr>
          <p:nvPr/>
        </p:nvCxnSpPr>
        <p:spPr>
          <a:xfrm flipH="1">
            <a:off x="9185347" y="3674821"/>
            <a:ext cx="1598013" cy="130035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Conector recto de flecha 37">
            <a:extLst>
              <a:ext uri="{FF2B5EF4-FFF2-40B4-BE49-F238E27FC236}">
                <a16:creationId xmlns:a16="http://schemas.microsoft.com/office/drawing/2014/main" id="{52E6460F-45C7-2166-5ABE-B3942254499D}"/>
              </a:ext>
            </a:extLst>
          </p:cNvPr>
          <p:cNvCxnSpPr>
            <a:cxnSpLocks/>
          </p:cNvCxnSpPr>
          <p:nvPr/>
        </p:nvCxnSpPr>
        <p:spPr>
          <a:xfrm>
            <a:off x="9264508" y="5648194"/>
            <a:ext cx="2221921" cy="0"/>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695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07464" y="2447149"/>
            <a:ext cx="8987833" cy="2639045"/>
          </a:xfrm>
          <a:prstGeom prst="rect">
            <a:avLst/>
          </a:prstGeom>
        </p:spPr>
      </p:pic>
      <p:pic>
        <p:nvPicPr>
          <p:cNvPr id="4" name="Picture 4"/>
          <p:cNvPicPr>
            <a:picLocks noChangeAspect="1"/>
          </p:cNvPicPr>
          <p:nvPr/>
        </p:nvPicPr>
        <p:blipFill>
          <a:blip r:embed="rId4"/>
          <a:srcRect/>
          <a:stretch>
            <a:fillRect/>
          </a:stretch>
        </p:blipFill>
        <p:spPr>
          <a:xfrm>
            <a:off x="1028700" y="6368347"/>
            <a:ext cx="8926044" cy="2943007"/>
          </a:xfrm>
          <a:prstGeom prst="rect">
            <a:avLst/>
          </a:prstGeom>
        </p:spPr>
      </p:pic>
      <p:sp>
        <p:nvSpPr>
          <p:cNvPr id="6" name="TextBox 6"/>
          <p:cNvSpPr txBox="1"/>
          <p:nvPr/>
        </p:nvSpPr>
        <p:spPr>
          <a:xfrm>
            <a:off x="10744200" y="3303756"/>
            <a:ext cx="5413004" cy="462915"/>
          </a:xfrm>
          <a:prstGeom prst="rect">
            <a:avLst/>
          </a:prstGeom>
        </p:spPr>
        <p:txBody>
          <a:bodyPr lIns="0" tIns="0" rIns="0" bIns="0" rtlCol="0" anchor="t">
            <a:spAutoFit/>
          </a:bodyPr>
          <a:lstStyle/>
          <a:p>
            <a:pPr>
              <a:lnSpc>
                <a:spcPts val="3640"/>
              </a:lnSpc>
            </a:pPr>
            <a:r>
              <a:rPr lang="en-US" sz="2600" dirty="0" err="1">
                <a:solidFill>
                  <a:srgbClr val="222A9B"/>
                </a:solidFill>
                <a:latin typeface="Public Sans"/>
              </a:rPr>
              <a:t>Privacidad</a:t>
            </a:r>
            <a:r>
              <a:rPr lang="en-US" sz="2600" dirty="0">
                <a:solidFill>
                  <a:srgbClr val="222A9B"/>
                </a:solidFill>
                <a:latin typeface="Public Sans"/>
              </a:rPr>
              <a:t> </a:t>
            </a:r>
            <a:r>
              <a:rPr lang="en-US" sz="2600" dirty="0" err="1">
                <a:solidFill>
                  <a:srgbClr val="222A9B"/>
                </a:solidFill>
                <a:latin typeface="Public Sans"/>
              </a:rPr>
              <a:t>Diferencial</a:t>
            </a:r>
            <a:r>
              <a:rPr lang="en-US" sz="2600" dirty="0">
                <a:solidFill>
                  <a:srgbClr val="222A9B"/>
                </a:solidFill>
                <a:latin typeface="Public Sans"/>
              </a:rPr>
              <a:t> Global</a:t>
            </a:r>
          </a:p>
        </p:txBody>
      </p:sp>
      <p:sp>
        <p:nvSpPr>
          <p:cNvPr id="8" name="TextBox 8"/>
          <p:cNvSpPr txBox="1"/>
          <p:nvPr/>
        </p:nvSpPr>
        <p:spPr>
          <a:xfrm>
            <a:off x="10820400" y="7608392"/>
            <a:ext cx="5413004" cy="462915"/>
          </a:xfrm>
          <a:prstGeom prst="rect">
            <a:avLst/>
          </a:prstGeom>
        </p:spPr>
        <p:txBody>
          <a:bodyPr lIns="0" tIns="0" rIns="0" bIns="0" rtlCol="0" anchor="t">
            <a:spAutoFit/>
          </a:bodyPr>
          <a:lstStyle/>
          <a:p>
            <a:pPr>
              <a:lnSpc>
                <a:spcPts val="3640"/>
              </a:lnSpc>
            </a:pPr>
            <a:r>
              <a:rPr lang="en-US" sz="2600" dirty="0" err="1">
                <a:solidFill>
                  <a:srgbClr val="222A9B"/>
                </a:solidFill>
                <a:latin typeface="Public Sans"/>
              </a:rPr>
              <a:t>Privacidad</a:t>
            </a:r>
            <a:r>
              <a:rPr lang="en-US" sz="2600" dirty="0">
                <a:solidFill>
                  <a:srgbClr val="222A9B"/>
                </a:solidFill>
                <a:latin typeface="Public Sans"/>
              </a:rPr>
              <a:t> </a:t>
            </a:r>
            <a:r>
              <a:rPr lang="en-US" sz="2600" dirty="0" err="1">
                <a:solidFill>
                  <a:srgbClr val="222A9B"/>
                </a:solidFill>
                <a:latin typeface="Public Sans"/>
              </a:rPr>
              <a:t>Diferencial</a:t>
            </a:r>
            <a:r>
              <a:rPr lang="en-US" sz="2600" dirty="0">
                <a:solidFill>
                  <a:srgbClr val="222A9B"/>
                </a:solidFill>
                <a:latin typeface="Public Sans"/>
              </a:rPr>
              <a:t> Local</a:t>
            </a:r>
          </a:p>
        </p:txBody>
      </p:sp>
      <p:pic>
        <p:nvPicPr>
          <p:cNvPr id="9" name="Picture 2">
            <a:extLst>
              <a:ext uri="{FF2B5EF4-FFF2-40B4-BE49-F238E27FC236}">
                <a16:creationId xmlns:a16="http://schemas.microsoft.com/office/drawing/2014/main" id="{BF3635D4-F6D9-CF43-A463-1EECAAE588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832683" y="-774656"/>
            <a:ext cx="8307453" cy="6337190"/>
          </a:xfrm>
          <a:prstGeom prst="rect">
            <a:avLst/>
          </a:prstGeom>
        </p:spPr>
      </p:pic>
      <p:pic>
        <p:nvPicPr>
          <p:cNvPr id="10" name="Picture 11">
            <a:extLst>
              <a:ext uri="{FF2B5EF4-FFF2-40B4-BE49-F238E27FC236}">
                <a16:creationId xmlns:a16="http://schemas.microsoft.com/office/drawing/2014/main" id="{D7F99263-B4C1-3A45-CC70-0F776F4D42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7841">
            <a:off x="-3569617" y="6859192"/>
            <a:ext cx="8307453" cy="6337190"/>
          </a:xfrm>
          <a:prstGeom prst="rect">
            <a:avLst/>
          </a:prstGeom>
        </p:spPr>
      </p:pic>
      <p:sp>
        <p:nvSpPr>
          <p:cNvPr id="11" name="TextBox 7">
            <a:extLst>
              <a:ext uri="{FF2B5EF4-FFF2-40B4-BE49-F238E27FC236}">
                <a16:creationId xmlns:a16="http://schemas.microsoft.com/office/drawing/2014/main" id="{E99F8EBD-DBA0-1CFF-C35A-6659B4E08777}"/>
              </a:ext>
            </a:extLst>
          </p:cNvPr>
          <p:cNvSpPr txBox="1"/>
          <p:nvPr/>
        </p:nvSpPr>
        <p:spPr>
          <a:xfrm>
            <a:off x="1028700" y="332140"/>
            <a:ext cx="11772900" cy="884858"/>
          </a:xfrm>
          <a:prstGeom prst="rect">
            <a:avLst/>
          </a:prstGeom>
        </p:spPr>
        <p:txBody>
          <a:bodyPr lIns="0" tIns="0" rIns="0" bIns="0" rtlCol="0" anchor="t">
            <a:spAutoFit/>
          </a:bodyPr>
          <a:lstStyle/>
          <a:p>
            <a:pPr>
              <a:lnSpc>
                <a:spcPts val="7200"/>
              </a:lnSpc>
            </a:pP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Tipos</a:t>
            </a: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 de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privacidad</a:t>
            </a: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diferencial</a:t>
            </a:r>
            <a:endPar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671353" y="581871"/>
            <a:ext cx="8380320" cy="865622"/>
          </a:xfrm>
          <a:prstGeom prst="rect">
            <a:avLst/>
          </a:prstGeom>
        </p:spPr>
        <p:txBody>
          <a:bodyPr lIns="0" tIns="0" rIns="0" bIns="0" rtlCol="0" anchor="t">
            <a:spAutoFit/>
          </a:bodyPr>
          <a:lstStyle/>
          <a:p>
            <a:pPr>
              <a:lnSpc>
                <a:spcPts val="7000"/>
              </a:lnSpc>
            </a:pPr>
            <a:r>
              <a:rPr lang="es-CO"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Privacidad diferencial local</a:t>
            </a:r>
          </a:p>
        </p:txBody>
      </p:sp>
      <p:pic>
        <p:nvPicPr>
          <p:cNvPr id="20" name="Imagen 19" descr="Forma&#10;&#10;Descripción generada automáticamente con confianza baja">
            <a:extLst>
              <a:ext uri="{FF2B5EF4-FFF2-40B4-BE49-F238E27FC236}">
                <a16:creationId xmlns:a16="http://schemas.microsoft.com/office/drawing/2014/main" id="{C351B204-851A-9252-DAC7-BE61902BA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945" y="2605709"/>
            <a:ext cx="1916727" cy="1916727"/>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5EC09CFE-499A-4C03-3F2D-2C27B374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945" y="5522927"/>
            <a:ext cx="1916727" cy="1916727"/>
          </a:xfrm>
          <a:prstGeom prst="rect">
            <a:avLst/>
          </a:prstGeom>
        </p:spPr>
      </p:pic>
      <p:pic>
        <p:nvPicPr>
          <p:cNvPr id="22" name="Imagen 21" descr="Imagen que contiene Icono&#10;&#10;Descripción generada automáticamente">
            <a:extLst>
              <a:ext uri="{FF2B5EF4-FFF2-40B4-BE49-F238E27FC236}">
                <a16:creationId xmlns:a16="http://schemas.microsoft.com/office/drawing/2014/main" id="{8481210F-AFAC-A0E0-8B8E-9F9A767F1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3742" y="4557041"/>
            <a:ext cx="1005493" cy="100549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9B7A823-B531-AF24-D6E7-D081D81924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3358" y="3117391"/>
            <a:ext cx="930443" cy="930443"/>
          </a:xfrm>
          <a:prstGeom prst="rect">
            <a:avLst/>
          </a:prstGeom>
        </p:spPr>
      </p:pic>
      <p:pic>
        <p:nvPicPr>
          <p:cNvPr id="24" name="Imagen 23" descr="Forma&#10;&#10;Descripción generada automáticamente con confianza baja">
            <a:extLst>
              <a:ext uri="{FF2B5EF4-FFF2-40B4-BE49-F238E27FC236}">
                <a16:creationId xmlns:a16="http://schemas.microsoft.com/office/drawing/2014/main" id="{D62B136F-5B44-0FD4-C0B5-A2211422C4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3359" y="6055677"/>
            <a:ext cx="930443" cy="930443"/>
          </a:xfrm>
          <a:prstGeom prst="rect">
            <a:avLst/>
          </a:prstGeom>
        </p:spPr>
      </p:pic>
      <p:sp>
        <p:nvSpPr>
          <p:cNvPr id="25" name="CuadroTexto 24">
            <a:extLst>
              <a:ext uri="{FF2B5EF4-FFF2-40B4-BE49-F238E27FC236}">
                <a16:creationId xmlns:a16="http://schemas.microsoft.com/office/drawing/2014/main" id="{D60E2BC5-EBD8-9FA4-494D-A4A7EE40CD80}"/>
              </a:ext>
            </a:extLst>
          </p:cNvPr>
          <p:cNvSpPr txBox="1"/>
          <p:nvPr/>
        </p:nvSpPr>
        <p:spPr>
          <a:xfrm>
            <a:off x="4164161" y="4020392"/>
            <a:ext cx="1142460" cy="461665"/>
          </a:xfrm>
          <a:prstGeom prst="rect">
            <a:avLst/>
          </a:prstGeom>
          <a:noFill/>
        </p:spPr>
        <p:txBody>
          <a:bodyPr wrap="square">
            <a:spAutoFit/>
          </a:bodyPr>
          <a:lstStyle/>
          <a:p>
            <a:r>
              <a:rPr lang="en-US" sz="2400" b="1" dirty="0">
                <a:solidFill>
                  <a:srgbClr val="FF6600"/>
                </a:solidFill>
                <a:latin typeface="Calibri" panose="020F0502020204030204" pitchFamily="34" charset="0"/>
                <a:cs typeface="Calibri" panose="020F0502020204030204" pitchFamily="34" charset="0"/>
              </a:rPr>
              <a:t>Web 1</a:t>
            </a:r>
            <a:endParaRPr lang="en-US" sz="2400" dirty="0">
              <a:solidFill>
                <a:srgbClr val="FF6600"/>
              </a:solidFill>
            </a:endParaRPr>
          </a:p>
        </p:txBody>
      </p:sp>
      <p:sp>
        <p:nvSpPr>
          <p:cNvPr id="26" name="CuadroTexto 25">
            <a:extLst>
              <a:ext uri="{FF2B5EF4-FFF2-40B4-BE49-F238E27FC236}">
                <a16:creationId xmlns:a16="http://schemas.microsoft.com/office/drawing/2014/main" id="{FD7E0A78-F5FB-32B2-A5D0-1CC36E3950F2}"/>
              </a:ext>
            </a:extLst>
          </p:cNvPr>
          <p:cNvSpPr txBox="1"/>
          <p:nvPr/>
        </p:nvSpPr>
        <p:spPr>
          <a:xfrm>
            <a:off x="4221470" y="6962207"/>
            <a:ext cx="1085150" cy="461665"/>
          </a:xfrm>
          <a:prstGeom prst="rect">
            <a:avLst/>
          </a:prstGeom>
          <a:noFill/>
        </p:spPr>
        <p:txBody>
          <a:bodyPr wrap="square">
            <a:spAutoFit/>
          </a:bodyPr>
          <a:lstStyle/>
          <a:p>
            <a:r>
              <a:rPr lang="en-US" sz="2400" b="1" dirty="0">
                <a:solidFill>
                  <a:srgbClr val="00B050"/>
                </a:solidFill>
                <a:latin typeface="Calibri" panose="020F0502020204030204" pitchFamily="34" charset="0"/>
                <a:cs typeface="Calibri" panose="020F0502020204030204" pitchFamily="34" charset="0"/>
              </a:rPr>
              <a:t>Web 2</a:t>
            </a:r>
            <a:endParaRPr lang="en-US" sz="2400" dirty="0">
              <a:solidFill>
                <a:srgbClr val="00B050"/>
              </a:solidFill>
            </a:endParaRPr>
          </a:p>
        </p:txBody>
      </p:sp>
      <p:cxnSp>
        <p:nvCxnSpPr>
          <p:cNvPr id="27" name="Conector recto de flecha 26">
            <a:extLst>
              <a:ext uri="{FF2B5EF4-FFF2-40B4-BE49-F238E27FC236}">
                <a16:creationId xmlns:a16="http://schemas.microsoft.com/office/drawing/2014/main" id="{F5124202-4647-7F51-A446-83AE1DFAD5D3}"/>
              </a:ext>
            </a:extLst>
          </p:cNvPr>
          <p:cNvCxnSpPr>
            <a:cxnSpLocks/>
            <a:stCxn id="20" idx="3"/>
          </p:cNvCxnSpPr>
          <p:nvPr/>
        </p:nvCxnSpPr>
        <p:spPr>
          <a:xfrm>
            <a:off x="6918672" y="3564073"/>
            <a:ext cx="26288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Rectángulo 27">
            <a:extLst>
              <a:ext uri="{FF2B5EF4-FFF2-40B4-BE49-F238E27FC236}">
                <a16:creationId xmlns:a16="http://schemas.microsoft.com/office/drawing/2014/main" id="{1C861954-93A0-A7CB-A4E1-55F56D185D30}"/>
              </a:ext>
            </a:extLst>
          </p:cNvPr>
          <p:cNvSpPr/>
          <p:nvPr/>
        </p:nvSpPr>
        <p:spPr>
          <a:xfrm>
            <a:off x="6919528" y="372040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ángulo 28">
            <a:extLst>
              <a:ext uri="{FF2B5EF4-FFF2-40B4-BE49-F238E27FC236}">
                <a16:creationId xmlns:a16="http://schemas.microsoft.com/office/drawing/2014/main" id="{579606CC-0A69-8F94-F79D-75F91E7A94D4}"/>
              </a:ext>
            </a:extLst>
          </p:cNvPr>
          <p:cNvSpPr/>
          <p:nvPr/>
        </p:nvSpPr>
        <p:spPr>
          <a:xfrm>
            <a:off x="7349888" y="372040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ángulo 29">
            <a:extLst>
              <a:ext uri="{FF2B5EF4-FFF2-40B4-BE49-F238E27FC236}">
                <a16:creationId xmlns:a16="http://schemas.microsoft.com/office/drawing/2014/main" id="{8664AA78-B7BC-C71E-A745-BB56F0AAC353}"/>
              </a:ext>
            </a:extLst>
          </p:cNvPr>
          <p:cNvSpPr/>
          <p:nvPr/>
        </p:nvSpPr>
        <p:spPr>
          <a:xfrm>
            <a:off x="7780248" y="372040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uadroTexto 30">
            <a:extLst>
              <a:ext uri="{FF2B5EF4-FFF2-40B4-BE49-F238E27FC236}">
                <a16:creationId xmlns:a16="http://schemas.microsoft.com/office/drawing/2014/main" id="{8C09242E-3871-5CE7-D07C-738FFCAFA72A}"/>
              </a:ext>
            </a:extLst>
          </p:cNvPr>
          <p:cNvSpPr txBox="1"/>
          <p:nvPr/>
        </p:nvSpPr>
        <p:spPr>
          <a:xfrm>
            <a:off x="6919528" y="3744261"/>
            <a:ext cx="430360" cy="369332"/>
          </a:xfrm>
          <a:prstGeom prst="rect">
            <a:avLst/>
          </a:prstGeom>
          <a:noFill/>
        </p:spPr>
        <p:txBody>
          <a:bodyPr wrap="square" rtlCol="0">
            <a:spAutoFit/>
          </a:bodyPr>
          <a:lstStyle/>
          <a:p>
            <a:pPr algn="ctr"/>
            <a:r>
              <a:rPr lang="en-US" dirty="0"/>
              <a:t>1</a:t>
            </a:r>
          </a:p>
        </p:txBody>
      </p:sp>
      <p:sp>
        <p:nvSpPr>
          <p:cNvPr id="32" name="CuadroTexto 31">
            <a:extLst>
              <a:ext uri="{FF2B5EF4-FFF2-40B4-BE49-F238E27FC236}">
                <a16:creationId xmlns:a16="http://schemas.microsoft.com/office/drawing/2014/main" id="{2CDA832A-A7B3-E6EE-108E-0B586BEE4F40}"/>
              </a:ext>
            </a:extLst>
          </p:cNvPr>
          <p:cNvSpPr txBox="1"/>
          <p:nvPr/>
        </p:nvSpPr>
        <p:spPr>
          <a:xfrm>
            <a:off x="7349888" y="3744261"/>
            <a:ext cx="430360" cy="369332"/>
          </a:xfrm>
          <a:prstGeom prst="rect">
            <a:avLst/>
          </a:prstGeom>
          <a:noFill/>
        </p:spPr>
        <p:txBody>
          <a:bodyPr wrap="square" rtlCol="0">
            <a:spAutoFit/>
          </a:bodyPr>
          <a:lstStyle/>
          <a:p>
            <a:pPr algn="ctr"/>
            <a:r>
              <a:rPr lang="en-US" dirty="0"/>
              <a:t>0</a:t>
            </a:r>
          </a:p>
        </p:txBody>
      </p:sp>
      <p:sp>
        <p:nvSpPr>
          <p:cNvPr id="33" name="CuadroTexto 32">
            <a:extLst>
              <a:ext uri="{FF2B5EF4-FFF2-40B4-BE49-F238E27FC236}">
                <a16:creationId xmlns:a16="http://schemas.microsoft.com/office/drawing/2014/main" id="{2705966E-02E6-BFBF-CC72-BA00E4ACFA7B}"/>
              </a:ext>
            </a:extLst>
          </p:cNvPr>
          <p:cNvSpPr txBox="1"/>
          <p:nvPr/>
        </p:nvSpPr>
        <p:spPr>
          <a:xfrm>
            <a:off x="7780248" y="3744261"/>
            <a:ext cx="430360" cy="369332"/>
          </a:xfrm>
          <a:prstGeom prst="rect">
            <a:avLst/>
          </a:prstGeom>
          <a:noFill/>
        </p:spPr>
        <p:txBody>
          <a:bodyPr wrap="square" rtlCol="0">
            <a:spAutoFit/>
          </a:bodyPr>
          <a:lstStyle/>
          <a:p>
            <a:pPr algn="ctr"/>
            <a:r>
              <a:rPr lang="en-US" dirty="0"/>
              <a:t>0</a:t>
            </a:r>
          </a:p>
        </p:txBody>
      </p:sp>
      <p:sp>
        <p:nvSpPr>
          <p:cNvPr id="34" name="CuadroTexto 33">
            <a:extLst>
              <a:ext uri="{FF2B5EF4-FFF2-40B4-BE49-F238E27FC236}">
                <a16:creationId xmlns:a16="http://schemas.microsoft.com/office/drawing/2014/main" id="{4B1F0298-7C2A-E32B-9B57-5DBAD7ADDD23}"/>
              </a:ext>
            </a:extLst>
          </p:cNvPr>
          <p:cNvSpPr txBox="1"/>
          <p:nvPr/>
        </p:nvSpPr>
        <p:spPr>
          <a:xfrm>
            <a:off x="8271298" y="3574984"/>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35" name="Rectángulo 34">
            <a:extLst>
              <a:ext uri="{FF2B5EF4-FFF2-40B4-BE49-F238E27FC236}">
                <a16:creationId xmlns:a16="http://schemas.microsoft.com/office/drawing/2014/main" id="{B3A4C0A4-CE32-05EE-4032-ADCB6B1590E1}"/>
              </a:ext>
            </a:extLst>
          </p:cNvPr>
          <p:cNvSpPr/>
          <p:nvPr/>
        </p:nvSpPr>
        <p:spPr>
          <a:xfrm>
            <a:off x="10084820" y="374132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ángulo 35">
            <a:extLst>
              <a:ext uri="{FF2B5EF4-FFF2-40B4-BE49-F238E27FC236}">
                <a16:creationId xmlns:a16="http://schemas.microsoft.com/office/drawing/2014/main" id="{C4178936-2FD3-F99A-D168-BCF7A84BE1BB}"/>
              </a:ext>
            </a:extLst>
          </p:cNvPr>
          <p:cNvSpPr/>
          <p:nvPr/>
        </p:nvSpPr>
        <p:spPr>
          <a:xfrm>
            <a:off x="10515180" y="374132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ángulo 36">
            <a:extLst>
              <a:ext uri="{FF2B5EF4-FFF2-40B4-BE49-F238E27FC236}">
                <a16:creationId xmlns:a16="http://schemas.microsoft.com/office/drawing/2014/main" id="{2A886F01-29B5-7B22-8140-500AA404328F}"/>
              </a:ext>
            </a:extLst>
          </p:cNvPr>
          <p:cNvSpPr/>
          <p:nvPr/>
        </p:nvSpPr>
        <p:spPr>
          <a:xfrm>
            <a:off x="10945540" y="374132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uadroTexto 37">
            <a:extLst>
              <a:ext uri="{FF2B5EF4-FFF2-40B4-BE49-F238E27FC236}">
                <a16:creationId xmlns:a16="http://schemas.microsoft.com/office/drawing/2014/main" id="{327C3DED-41CD-2304-1987-2AC12847737B}"/>
              </a:ext>
            </a:extLst>
          </p:cNvPr>
          <p:cNvSpPr txBox="1"/>
          <p:nvPr/>
        </p:nvSpPr>
        <p:spPr>
          <a:xfrm>
            <a:off x="10084820" y="3765181"/>
            <a:ext cx="430360" cy="369332"/>
          </a:xfrm>
          <a:prstGeom prst="rect">
            <a:avLst/>
          </a:prstGeom>
          <a:noFill/>
        </p:spPr>
        <p:txBody>
          <a:bodyPr wrap="square" rtlCol="0">
            <a:spAutoFit/>
          </a:bodyPr>
          <a:lstStyle/>
          <a:p>
            <a:pPr algn="ctr"/>
            <a:r>
              <a:rPr lang="en-US" dirty="0"/>
              <a:t>1</a:t>
            </a:r>
          </a:p>
        </p:txBody>
      </p:sp>
      <p:sp>
        <p:nvSpPr>
          <p:cNvPr id="39" name="CuadroTexto 38">
            <a:extLst>
              <a:ext uri="{FF2B5EF4-FFF2-40B4-BE49-F238E27FC236}">
                <a16:creationId xmlns:a16="http://schemas.microsoft.com/office/drawing/2014/main" id="{D245E6DA-6902-E147-6DB3-F357C5B98A3B}"/>
              </a:ext>
            </a:extLst>
          </p:cNvPr>
          <p:cNvSpPr txBox="1"/>
          <p:nvPr/>
        </p:nvSpPr>
        <p:spPr>
          <a:xfrm>
            <a:off x="10515180" y="3765181"/>
            <a:ext cx="430360" cy="369332"/>
          </a:xfrm>
          <a:prstGeom prst="rect">
            <a:avLst/>
          </a:prstGeom>
          <a:noFill/>
        </p:spPr>
        <p:txBody>
          <a:bodyPr wrap="square" rtlCol="0">
            <a:spAutoFit/>
          </a:bodyPr>
          <a:lstStyle/>
          <a:p>
            <a:pPr algn="ctr"/>
            <a:r>
              <a:rPr lang="en-US" dirty="0"/>
              <a:t>0</a:t>
            </a:r>
          </a:p>
        </p:txBody>
      </p:sp>
      <p:sp>
        <p:nvSpPr>
          <p:cNvPr id="40" name="CuadroTexto 39">
            <a:extLst>
              <a:ext uri="{FF2B5EF4-FFF2-40B4-BE49-F238E27FC236}">
                <a16:creationId xmlns:a16="http://schemas.microsoft.com/office/drawing/2014/main" id="{316CB956-D733-1400-2B47-D95F90F51B46}"/>
              </a:ext>
            </a:extLst>
          </p:cNvPr>
          <p:cNvSpPr txBox="1"/>
          <p:nvPr/>
        </p:nvSpPr>
        <p:spPr>
          <a:xfrm>
            <a:off x="10945540" y="3765181"/>
            <a:ext cx="430360" cy="369332"/>
          </a:xfrm>
          <a:prstGeom prst="rect">
            <a:avLst/>
          </a:prstGeom>
          <a:noFill/>
        </p:spPr>
        <p:txBody>
          <a:bodyPr wrap="square" rtlCol="0">
            <a:spAutoFit/>
          </a:bodyPr>
          <a:lstStyle/>
          <a:p>
            <a:pPr algn="ctr"/>
            <a:r>
              <a:rPr lang="en-US" dirty="0"/>
              <a:t>1</a:t>
            </a:r>
          </a:p>
        </p:txBody>
      </p:sp>
      <p:pic>
        <p:nvPicPr>
          <p:cNvPr id="41" name="Imagen 40" descr="Forma&#10;&#10;Descripción generada automáticamente con confianza baja">
            <a:extLst>
              <a:ext uri="{FF2B5EF4-FFF2-40B4-BE49-F238E27FC236}">
                <a16:creationId xmlns:a16="http://schemas.microsoft.com/office/drawing/2014/main" id="{8AFA811E-5B3B-4E04-77AF-FB73416C42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7125" y="3649163"/>
            <a:ext cx="571165" cy="571165"/>
          </a:xfrm>
          <a:prstGeom prst="rect">
            <a:avLst/>
          </a:prstGeom>
        </p:spPr>
      </p:pic>
      <p:cxnSp>
        <p:nvCxnSpPr>
          <p:cNvPr id="42" name="Conector recto de flecha 41">
            <a:extLst>
              <a:ext uri="{FF2B5EF4-FFF2-40B4-BE49-F238E27FC236}">
                <a16:creationId xmlns:a16="http://schemas.microsoft.com/office/drawing/2014/main" id="{2C64BF98-171C-E0F9-41AF-5ACE80440B38}"/>
              </a:ext>
            </a:extLst>
          </p:cNvPr>
          <p:cNvCxnSpPr>
            <a:cxnSpLocks/>
          </p:cNvCxnSpPr>
          <p:nvPr/>
        </p:nvCxnSpPr>
        <p:spPr>
          <a:xfrm>
            <a:off x="9654783" y="3564072"/>
            <a:ext cx="2275589" cy="109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Conector recto de flecha 42">
            <a:extLst>
              <a:ext uri="{FF2B5EF4-FFF2-40B4-BE49-F238E27FC236}">
                <a16:creationId xmlns:a16="http://schemas.microsoft.com/office/drawing/2014/main" id="{831D08CD-79E6-0692-13B7-8983455F8D38}"/>
              </a:ext>
            </a:extLst>
          </p:cNvPr>
          <p:cNvCxnSpPr>
            <a:cxnSpLocks/>
          </p:cNvCxnSpPr>
          <p:nvPr/>
        </p:nvCxnSpPr>
        <p:spPr>
          <a:xfrm>
            <a:off x="6918672" y="6513807"/>
            <a:ext cx="26288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Rectángulo 43">
            <a:extLst>
              <a:ext uri="{FF2B5EF4-FFF2-40B4-BE49-F238E27FC236}">
                <a16:creationId xmlns:a16="http://schemas.microsoft.com/office/drawing/2014/main" id="{E5831C22-FC41-7541-8006-468BEEFDFD23}"/>
              </a:ext>
            </a:extLst>
          </p:cNvPr>
          <p:cNvSpPr/>
          <p:nvPr/>
        </p:nvSpPr>
        <p:spPr>
          <a:xfrm>
            <a:off x="6919528" y="667013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ángulo 44">
            <a:extLst>
              <a:ext uri="{FF2B5EF4-FFF2-40B4-BE49-F238E27FC236}">
                <a16:creationId xmlns:a16="http://schemas.microsoft.com/office/drawing/2014/main" id="{A654ECD0-2376-76A4-16C4-E6D34A4A0AC9}"/>
              </a:ext>
            </a:extLst>
          </p:cNvPr>
          <p:cNvSpPr/>
          <p:nvPr/>
        </p:nvSpPr>
        <p:spPr>
          <a:xfrm>
            <a:off x="7349888" y="667013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ángulo 45">
            <a:extLst>
              <a:ext uri="{FF2B5EF4-FFF2-40B4-BE49-F238E27FC236}">
                <a16:creationId xmlns:a16="http://schemas.microsoft.com/office/drawing/2014/main" id="{E3F60D88-923B-3383-646D-CE396493760F}"/>
              </a:ext>
            </a:extLst>
          </p:cNvPr>
          <p:cNvSpPr/>
          <p:nvPr/>
        </p:nvSpPr>
        <p:spPr>
          <a:xfrm>
            <a:off x="7780248" y="667013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uadroTexto 46">
            <a:extLst>
              <a:ext uri="{FF2B5EF4-FFF2-40B4-BE49-F238E27FC236}">
                <a16:creationId xmlns:a16="http://schemas.microsoft.com/office/drawing/2014/main" id="{6E92CE2F-E501-96BC-63DB-83821097E3F7}"/>
              </a:ext>
            </a:extLst>
          </p:cNvPr>
          <p:cNvSpPr txBox="1"/>
          <p:nvPr/>
        </p:nvSpPr>
        <p:spPr>
          <a:xfrm>
            <a:off x="6919528" y="6693995"/>
            <a:ext cx="430360" cy="369332"/>
          </a:xfrm>
          <a:prstGeom prst="rect">
            <a:avLst/>
          </a:prstGeom>
          <a:noFill/>
        </p:spPr>
        <p:txBody>
          <a:bodyPr wrap="square" rtlCol="0">
            <a:spAutoFit/>
          </a:bodyPr>
          <a:lstStyle/>
          <a:p>
            <a:pPr algn="ctr"/>
            <a:r>
              <a:rPr lang="en-US" dirty="0"/>
              <a:t>0</a:t>
            </a:r>
          </a:p>
        </p:txBody>
      </p:sp>
      <p:sp>
        <p:nvSpPr>
          <p:cNvPr id="48" name="CuadroTexto 47">
            <a:extLst>
              <a:ext uri="{FF2B5EF4-FFF2-40B4-BE49-F238E27FC236}">
                <a16:creationId xmlns:a16="http://schemas.microsoft.com/office/drawing/2014/main" id="{9FFD8B27-93F3-5312-E797-E7AE4231E1C0}"/>
              </a:ext>
            </a:extLst>
          </p:cNvPr>
          <p:cNvSpPr txBox="1"/>
          <p:nvPr/>
        </p:nvSpPr>
        <p:spPr>
          <a:xfrm>
            <a:off x="7349888" y="6693995"/>
            <a:ext cx="430360" cy="369332"/>
          </a:xfrm>
          <a:prstGeom prst="rect">
            <a:avLst/>
          </a:prstGeom>
          <a:noFill/>
        </p:spPr>
        <p:txBody>
          <a:bodyPr wrap="square" rtlCol="0">
            <a:spAutoFit/>
          </a:bodyPr>
          <a:lstStyle/>
          <a:p>
            <a:pPr algn="ctr"/>
            <a:r>
              <a:rPr lang="en-US" dirty="0"/>
              <a:t>0</a:t>
            </a:r>
          </a:p>
        </p:txBody>
      </p:sp>
      <p:sp>
        <p:nvSpPr>
          <p:cNvPr id="49" name="CuadroTexto 48">
            <a:extLst>
              <a:ext uri="{FF2B5EF4-FFF2-40B4-BE49-F238E27FC236}">
                <a16:creationId xmlns:a16="http://schemas.microsoft.com/office/drawing/2014/main" id="{88F1E772-9B68-E986-3777-6864D59C6362}"/>
              </a:ext>
            </a:extLst>
          </p:cNvPr>
          <p:cNvSpPr txBox="1"/>
          <p:nvPr/>
        </p:nvSpPr>
        <p:spPr>
          <a:xfrm>
            <a:off x="7780248" y="6693995"/>
            <a:ext cx="430360" cy="369332"/>
          </a:xfrm>
          <a:prstGeom prst="rect">
            <a:avLst/>
          </a:prstGeom>
          <a:noFill/>
        </p:spPr>
        <p:txBody>
          <a:bodyPr wrap="square" rtlCol="0">
            <a:spAutoFit/>
          </a:bodyPr>
          <a:lstStyle/>
          <a:p>
            <a:pPr algn="ctr"/>
            <a:r>
              <a:rPr lang="en-US" dirty="0"/>
              <a:t>1</a:t>
            </a:r>
          </a:p>
        </p:txBody>
      </p:sp>
      <p:sp>
        <p:nvSpPr>
          <p:cNvPr id="50" name="CuadroTexto 49">
            <a:extLst>
              <a:ext uri="{FF2B5EF4-FFF2-40B4-BE49-F238E27FC236}">
                <a16:creationId xmlns:a16="http://schemas.microsoft.com/office/drawing/2014/main" id="{8102108F-8447-9C75-5387-43A11E256795}"/>
              </a:ext>
            </a:extLst>
          </p:cNvPr>
          <p:cNvSpPr txBox="1"/>
          <p:nvPr/>
        </p:nvSpPr>
        <p:spPr>
          <a:xfrm>
            <a:off x="8271298" y="6524718"/>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51" name="Rectángulo 50">
            <a:extLst>
              <a:ext uri="{FF2B5EF4-FFF2-40B4-BE49-F238E27FC236}">
                <a16:creationId xmlns:a16="http://schemas.microsoft.com/office/drawing/2014/main" id="{B2491F87-2568-76D0-F6B0-FB1EC8EECAB2}"/>
              </a:ext>
            </a:extLst>
          </p:cNvPr>
          <p:cNvSpPr/>
          <p:nvPr/>
        </p:nvSpPr>
        <p:spPr>
          <a:xfrm>
            <a:off x="10084820" y="669105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ángulo 51">
            <a:extLst>
              <a:ext uri="{FF2B5EF4-FFF2-40B4-BE49-F238E27FC236}">
                <a16:creationId xmlns:a16="http://schemas.microsoft.com/office/drawing/2014/main" id="{F46DF731-5D41-626A-E124-B7033E74320A}"/>
              </a:ext>
            </a:extLst>
          </p:cNvPr>
          <p:cNvSpPr/>
          <p:nvPr/>
        </p:nvSpPr>
        <p:spPr>
          <a:xfrm>
            <a:off x="10515180" y="669105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ángulo 52">
            <a:extLst>
              <a:ext uri="{FF2B5EF4-FFF2-40B4-BE49-F238E27FC236}">
                <a16:creationId xmlns:a16="http://schemas.microsoft.com/office/drawing/2014/main" id="{45285305-2E3C-8FAC-E144-44BBC051AC22}"/>
              </a:ext>
            </a:extLst>
          </p:cNvPr>
          <p:cNvSpPr/>
          <p:nvPr/>
        </p:nvSpPr>
        <p:spPr>
          <a:xfrm>
            <a:off x="10945540" y="669105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uadroTexto 53">
            <a:extLst>
              <a:ext uri="{FF2B5EF4-FFF2-40B4-BE49-F238E27FC236}">
                <a16:creationId xmlns:a16="http://schemas.microsoft.com/office/drawing/2014/main" id="{8336BEA3-C849-480A-D307-00D3BB550A60}"/>
              </a:ext>
            </a:extLst>
          </p:cNvPr>
          <p:cNvSpPr txBox="1"/>
          <p:nvPr/>
        </p:nvSpPr>
        <p:spPr>
          <a:xfrm>
            <a:off x="10084820" y="6714915"/>
            <a:ext cx="430360" cy="369332"/>
          </a:xfrm>
          <a:prstGeom prst="rect">
            <a:avLst/>
          </a:prstGeom>
          <a:noFill/>
        </p:spPr>
        <p:txBody>
          <a:bodyPr wrap="square" rtlCol="0">
            <a:spAutoFit/>
          </a:bodyPr>
          <a:lstStyle/>
          <a:p>
            <a:pPr algn="ctr"/>
            <a:r>
              <a:rPr lang="en-US" dirty="0"/>
              <a:t>1</a:t>
            </a:r>
          </a:p>
        </p:txBody>
      </p:sp>
      <p:sp>
        <p:nvSpPr>
          <p:cNvPr id="55" name="CuadroTexto 54">
            <a:extLst>
              <a:ext uri="{FF2B5EF4-FFF2-40B4-BE49-F238E27FC236}">
                <a16:creationId xmlns:a16="http://schemas.microsoft.com/office/drawing/2014/main" id="{53932DE4-3CBF-F2DC-3972-DE08450781D5}"/>
              </a:ext>
            </a:extLst>
          </p:cNvPr>
          <p:cNvSpPr txBox="1"/>
          <p:nvPr/>
        </p:nvSpPr>
        <p:spPr>
          <a:xfrm>
            <a:off x="10515180" y="6714915"/>
            <a:ext cx="430360" cy="369332"/>
          </a:xfrm>
          <a:prstGeom prst="rect">
            <a:avLst/>
          </a:prstGeom>
          <a:noFill/>
        </p:spPr>
        <p:txBody>
          <a:bodyPr wrap="square" rtlCol="0">
            <a:spAutoFit/>
          </a:bodyPr>
          <a:lstStyle/>
          <a:p>
            <a:pPr algn="ctr"/>
            <a:r>
              <a:rPr lang="en-US" dirty="0"/>
              <a:t>1</a:t>
            </a:r>
          </a:p>
        </p:txBody>
      </p:sp>
      <p:sp>
        <p:nvSpPr>
          <p:cNvPr id="56" name="CuadroTexto 55">
            <a:extLst>
              <a:ext uri="{FF2B5EF4-FFF2-40B4-BE49-F238E27FC236}">
                <a16:creationId xmlns:a16="http://schemas.microsoft.com/office/drawing/2014/main" id="{E1305975-9C35-6ECA-367E-AE4F3E4A0F6A}"/>
              </a:ext>
            </a:extLst>
          </p:cNvPr>
          <p:cNvSpPr txBox="1"/>
          <p:nvPr/>
        </p:nvSpPr>
        <p:spPr>
          <a:xfrm>
            <a:off x="10945540" y="6714915"/>
            <a:ext cx="430360" cy="369332"/>
          </a:xfrm>
          <a:prstGeom prst="rect">
            <a:avLst/>
          </a:prstGeom>
          <a:noFill/>
        </p:spPr>
        <p:txBody>
          <a:bodyPr wrap="square" rtlCol="0">
            <a:spAutoFit/>
          </a:bodyPr>
          <a:lstStyle/>
          <a:p>
            <a:pPr algn="ctr"/>
            <a:r>
              <a:rPr lang="en-US" dirty="0"/>
              <a:t>0</a:t>
            </a:r>
          </a:p>
        </p:txBody>
      </p:sp>
      <p:pic>
        <p:nvPicPr>
          <p:cNvPr id="57" name="Imagen 56" descr="Forma&#10;&#10;Descripción generada automáticamente con confianza baja">
            <a:extLst>
              <a:ext uri="{FF2B5EF4-FFF2-40B4-BE49-F238E27FC236}">
                <a16:creationId xmlns:a16="http://schemas.microsoft.com/office/drawing/2014/main" id="{6994FDB8-A181-6813-E712-09F5A47BDE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7125" y="6598897"/>
            <a:ext cx="571165" cy="571165"/>
          </a:xfrm>
          <a:prstGeom prst="rect">
            <a:avLst/>
          </a:prstGeom>
        </p:spPr>
      </p:pic>
      <p:cxnSp>
        <p:nvCxnSpPr>
          <p:cNvPr id="58" name="Conector recto de flecha 57">
            <a:extLst>
              <a:ext uri="{FF2B5EF4-FFF2-40B4-BE49-F238E27FC236}">
                <a16:creationId xmlns:a16="http://schemas.microsoft.com/office/drawing/2014/main" id="{546050B8-2140-1F83-4FC2-E142E606591B}"/>
              </a:ext>
            </a:extLst>
          </p:cNvPr>
          <p:cNvCxnSpPr>
            <a:cxnSpLocks/>
          </p:cNvCxnSpPr>
          <p:nvPr/>
        </p:nvCxnSpPr>
        <p:spPr>
          <a:xfrm>
            <a:off x="9654783" y="6513806"/>
            <a:ext cx="2275589" cy="109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9" name="Conector recto de flecha 58">
            <a:extLst>
              <a:ext uri="{FF2B5EF4-FFF2-40B4-BE49-F238E27FC236}">
                <a16:creationId xmlns:a16="http://schemas.microsoft.com/office/drawing/2014/main" id="{3B1F0B9E-E797-4E32-2CB0-C6EEC205F8CF}"/>
              </a:ext>
            </a:extLst>
          </p:cNvPr>
          <p:cNvCxnSpPr>
            <a:cxnSpLocks/>
          </p:cNvCxnSpPr>
          <p:nvPr/>
        </p:nvCxnSpPr>
        <p:spPr>
          <a:xfrm>
            <a:off x="11956825" y="3583434"/>
            <a:ext cx="751651" cy="14367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0" name="Conector recto de flecha 59">
            <a:extLst>
              <a:ext uri="{FF2B5EF4-FFF2-40B4-BE49-F238E27FC236}">
                <a16:creationId xmlns:a16="http://schemas.microsoft.com/office/drawing/2014/main" id="{DB52A193-AEE8-949C-B636-DD049A77CB37}"/>
              </a:ext>
            </a:extLst>
          </p:cNvPr>
          <p:cNvCxnSpPr>
            <a:cxnSpLocks/>
          </p:cNvCxnSpPr>
          <p:nvPr/>
        </p:nvCxnSpPr>
        <p:spPr>
          <a:xfrm flipV="1">
            <a:off x="11973007" y="5059788"/>
            <a:ext cx="719286" cy="14611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1" name="CuadroTexto 60">
            <a:extLst>
              <a:ext uri="{FF2B5EF4-FFF2-40B4-BE49-F238E27FC236}">
                <a16:creationId xmlns:a16="http://schemas.microsoft.com/office/drawing/2014/main" id="{31691B67-7007-9AE5-80C1-0AE70042FF7F}"/>
              </a:ext>
            </a:extLst>
          </p:cNvPr>
          <p:cNvSpPr txBox="1"/>
          <p:nvPr/>
        </p:nvSpPr>
        <p:spPr>
          <a:xfrm>
            <a:off x="9547526" y="3560692"/>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62" name="CuadroTexto 61">
            <a:extLst>
              <a:ext uri="{FF2B5EF4-FFF2-40B4-BE49-F238E27FC236}">
                <a16:creationId xmlns:a16="http://schemas.microsoft.com/office/drawing/2014/main" id="{4FC427A0-7FC9-CDC5-58A1-86D690CE60D9}"/>
              </a:ext>
            </a:extLst>
          </p:cNvPr>
          <p:cNvSpPr txBox="1"/>
          <p:nvPr/>
        </p:nvSpPr>
        <p:spPr>
          <a:xfrm>
            <a:off x="9547526" y="6545638"/>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63" name="CuadroTexto 62">
            <a:extLst>
              <a:ext uri="{FF2B5EF4-FFF2-40B4-BE49-F238E27FC236}">
                <a16:creationId xmlns:a16="http://schemas.microsoft.com/office/drawing/2014/main" id="{66FDB952-2D0F-27C4-732E-207C4C1C7F1F}"/>
              </a:ext>
            </a:extLst>
          </p:cNvPr>
          <p:cNvSpPr txBox="1"/>
          <p:nvPr/>
        </p:nvSpPr>
        <p:spPr>
          <a:xfrm>
            <a:off x="5389078" y="2284915"/>
            <a:ext cx="1142460"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Client</a:t>
            </a:r>
            <a:endParaRPr lang="en-US" sz="2400" dirty="0"/>
          </a:p>
        </p:txBody>
      </p:sp>
      <p:sp>
        <p:nvSpPr>
          <p:cNvPr id="64" name="CuadroTexto 63">
            <a:extLst>
              <a:ext uri="{FF2B5EF4-FFF2-40B4-BE49-F238E27FC236}">
                <a16:creationId xmlns:a16="http://schemas.microsoft.com/office/drawing/2014/main" id="{80984E45-8532-FD52-D167-0C6523D5A00D}"/>
              </a:ext>
            </a:extLst>
          </p:cNvPr>
          <p:cNvSpPr txBox="1"/>
          <p:nvPr/>
        </p:nvSpPr>
        <p:spPr>
          <a:xfrm>
            <a:off x="5389078" y="5218987"/>
            <a:ext cx="1142460"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Client</a:t>
            </a:r>
            <a:endParaRPr lang="en-US" sz="2400" dirty="0"/>
          </a:p>
        </p:txBody>
      </p:sp>
      <p:sp>
        <p:nvSpPr>
          <p:cNvPr id="65" name="CuadroTexto 64">
            <a:extLst>
              <a:ext uri="{FF2B5EF4-FFF2-40B4-BE49-F238E27FC236}">
                <a16:creationId xmlns:a16="http://schemas.microsoft.com/office/drawing/2014/main" id="{FE36F288-09DF-75CC-AFDB-3826C3F8970E}"/>
              </a:ext>
            </a:extLst>
          </p:cNvPr>
          <p:cNvSpPr txBox="1"/>
          <p:nvPr/>
        </p:nvSpPr>
        <p:spPr>
          <a:xfrm>
            <a:off x="12810298" y="4020391"/>
            <a:ext cx="1142460"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Server</a:t>
            </a:r>
            <a:endParaRPr lang="en-US" sz="2400" dirty="0"/>
          </a:p>
        </p:txBody>
      </p:sp>
      <p:pic>
        <p:nvPicPr>
          <p:cNvPr id="3" name="Picture 2">
            <a:extLst>
              <a:ext uri="{FF2B5EF4-FFF2-40B4-BE49-F238E27FC236}">
                <a16:creationId xmlns:a16="http://schemas.microsoft.com/office/drawing/2014/main" id="{75C713C1-0052-7B95-7441-D6A65DD387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3562" y="6369797"/>
            <a:ext cx="6222231" cy="6188292"/>
          </a:xfrm>
          <a:prstGeom prst="rect">
            <a:avLst/>
          </a:prstGeom>
        </p:spPr>
      </p:pic>
      <p:pic>
        <p:nvPicPr>
          <p:cNvPr id="4" name="Picture 3">
            <a:extLst>
              <a:ext uri="{FF2B5EF4-FFF2-40B4-BE49-F238E27FC236}">
                <a16:creationId xmlns:a16="http://schemas.microsoft.com/office/drawing/2014/main" id="{C7E8AD2D-81F2-A897-0CD9-806DAE4347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880172" y="1066524"/>
            <a:ext cx="6222231" cy="61882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32683" y="-774656"/>
            <a:ext cx="8307453" cy="633719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7841">
            <a:off x="-3569617" y="6859192"/>
            <a:ext cx="8307453" cy="6337190"/>
          </a:xfrm>
          <a:prstGeom prst="rect">
            <a:avLst/>
          </a:prstGeom>
        </p:spPr>
      </p:pic>
      <p:sp>
        <p:nvSpPr>
          <p:cNvPr id="17" name="TextBox 17"/>
          <p:cNvSpPr txBox="1"/>
          <p:nvPr/>
        </p:nvSpPr>
        <p:spPr>
          <a:xfrm>
            <a:off x="671352" y="581871"/>
            <a:ext cx="10274187" cy="865622"/>
          </a:xfrm>
          <a:prstGeom prst="rect">
            <a:avLst/>
          </a:prstGeom>
        </p:spPr>
        <p:txBody>
          <a:bodyPr wrap="square" lIns="0" tIns="0" rIns="0" bIns="0" rtlCol="0" anchor="t">
            <a:spAutoFit/>
          </a:bodyPr>
          <a:lstStyle/>
          <a:p>
            <a:pPr>
              <a:lnSpc>
                <a:spcPts val="7000"/>
              </a:lnSpc>
            </a:pP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RAPPOR (Primer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algoritmo</a:t>
            </a: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 LDP)</a:t>
            </a:r>
          </a:p>
        </p:txBody>
      </p:sp>
      <p:pic>
        <p:nvPicPr>
          <p:cNvPr id="20" name="Imagen 19" descr="Forma&#10;&#10;Descripción generada automáticamente con confianza baja">
            <a:extLst>
              <a:ext uri="{FF2B5EF4-FFF2-40B4-BE49-F238E27FC236}">
                <a16:creationId xmlns:a16="http://schemas.microsoft.com/office/drawing/2014/main" id="{C351B204-851A-9252-DAC7-BE61902BA7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4685" y="8003710"/>
            <a:ext cx="1916727" cy="1916727"/>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9B7A823-B531-AF24-D6E7-D081D81924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6098" y="8515392"/>
            <a:ext cx="930443" cy="930443"/>
          </a:xfrm>
          <a:prstGeom prst="rect">
            <a:avLst/>
          </a:prstGeom>
        </p:spPr>
      </p:pic>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D60E2BC5-EBD8-9FA4-494D-A4A7EE40CD80}"/>
                  </a:ext>
                </a:extLst>
              </p:cNvPr>
              <p:cNvSpPr txBox="1"/>
              <p:nvPr/>
            </p:nvSpPr>
            <p:spPr>
              <a:xfrm>
                <a:off x="4221419" y="9493542"/>
                <a:ext cx="1796148" cy="461665"/>
              </a:xfrm>
              <a:prstGeom prst="rect">
                <a:avLst/>
              </a:prstGeom>
              <a:noFill/>
            </p:spPr>
            <p:txBody>
              <a:bodyPr wrap="square">
                <a:spAutoFit/>
              </a:bodyPr>
              <a:lstStyle/>
              <a:p>
                <a14:m>
                  <m:oMath xmlns:m="http://schemas.openxmlformats.org/officeDocument/2006/math">
                    <m:r>
                      <a:rPr lang="en-US" sz="2400" b="1" i="1" dirty="0" smtClean="0">
                        <a:solidFill>
                          <a:srgbClr val="FF6600"/>
                        </a:solidFill>
                        <a:latin typeface="Cambria Math" panose="02040503050406030204" pitchFamily="18" charset="0"/>
                        <a:ea typeface="CMU Sans Serif" panose="02000603000000000000" pitchFamily="2" charset="0"/>
                        <a:cs typeface="CMU Sans Serif" panose="02000603000000000000" pitchFamily="2" charset="0"/>
                      </a:rPr>
                      <m:t>𝒗</m:t>
                    </m:r>
                  </m:oMath>
                </a14:m>
                <a:r>
                  <a:rPr lang="en-US" sz="2400" b="1" dirty="0">
                    <a:solidFill>
                      <a:srgbClr val="FF6600"/>
                    </a:solidFill>
                    <a:latin typeface="CMU Sans Serif" panose="02000603000000000000" pitchFamily="2" charset="0"/>
                    <a:ea typeface="CMU Sans Serif" panose="02000603000000000000" pitchFamily="2" charset="0"/>
                    <a:cs typeface="CMU Sans Serif" panose="02000603000000000000" pitchFamily="2" charset="0"/>
                  </a:rPr>
                  <a:t> = Web 1</a:t>
                </a:r>
                <a:endParaRPr lang="en-US" sz="2400" dirty="0">
                  <a:solidFill>
                    <a:srgbClr val="FF6600"/>
                  </a:solidFill>
                  <a:latin typeface="CMU Sans Serif" panose="02000603000000000000" pitchFamily="2" charset="0"/>
                  <a:ea typeface="CMU Sans Serif" panose="02000603000000000000" pitchFamily="2" charset="0"/>
                  <a:cs typeface="CMU Sans Serif" panose="02000603000000000000" pitchFamily="2" charset="0"/>
                </a:endParaRPr>
              </a:p>
            </p:txBody>
          </p:sp>
        </mc:Choice>
        <mc:Fallback xmlns="">
          <p:sp>
            <p:nvSpPr>
              <p:cNvPr id="25" name="CuadroTexto 24">
                <a:extLst>
                  <a:ext uri="{FF2B5EF4-FFF2-40B4-BE49-F238E27FC236}">
                    <a16:creationId xmlns:a16="http://schemas.microsoft.com/office/drawing/2014/main" id="{D60E2BC5-EBD8-9FA4-494D-A4A7EE40CD80}"/>
                  </a:ext>
                </a:extLst>
              </p:cNvPr>
              <p:cNvSpPr txBox="1">
                <a:spLocks noRot="1" noChangeAspect="1" noMove="1" noResize="1" noEditPoints="1" noAdjustHandles="1" noChangeArrowheads="1" noChangeShapeType="1" noTextEdit="1"/>
              </p:cNvSpPr>
              <p:nvPr/>
            </p:nvSpPr>
            <p:spPr>
              <a:xfrm>
                <a:off x="4221419" y="9493542"/>
                <a:ext cx="1796148" cy="461665"/>
              </a:xfrm>
              <a:prstGeom prst="rect">
                <a:avLst/>
              </a:prstGeom>
              <a:blipFill>
                <a:blip r:embed="rId7"/>
                <a:stretch>
                  <a:fillRect t="-7895" b="-31579"/>
                </a:stretch>
              </a:blipFill>
            </p:spPr>
            <p:txBody>
              <a:bodyPr/>
              <a:lstStyle/>
              <a:p>
                <a:r>
                  <a:rPr lang="es-CO">
                    <a:noFill/>
                  </a:rPr>
                  <a:t> </a:t>
                </a:r>
              </a:p>
            </p:txBody>
          </p:sp>
        </mc:Fallback>
      </mc:AlternateContent>
      <p:sp>
        <p:nvSpPr>
          <p:cNvPr id="28" name="Rectángulo 27">
            <a:extLst>
              <a:ext uri="{FF2B5EF4-FFF2-40B4-BE49-F238E27FC236}">
                <a16:creationId xmlns:a16="http://schemas.microsoft.com/office/drawing/2014/main" id="{1C861954-93A0-A7CB-A4E1-55F56D185D30}"/>
              </a:ext>
            </a:extLst>
          </p:cNvPr>
          <p:cNvSpPr/>
          <p:nvPr/>
        </p:nvSpPr>
        <p:spPr>
          <a:xfrm>
            <a:off x="9829800" y="8777243"/>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ángulo 28">
            <a:extLst>
              <a:ext uri="{FF2B5EF4-FFF2-40B4-BE49-F238E27FC236}">
                <a16:creationId xmlns:a16="http://schemas.microsoft.com/office/drawing/2014/main" id="{579606CC-0A69-8F94-F79D-75F91E7A94D4}"/>
              </a:ext>
            </a:extLst>
          </p:cNvPr>
          <p:cNvSpPr/>
          <p:nvPr/>
        </p:nvSpPr>
        <p:spPr>
          <a:xfrm>
            <a:off x="10260160" y="8777243"/>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ángulo 29">
            <a:extLst>
              <a:ext uri="{FF2B5EF4-FFF2-40B4-BE49-F238E27FC236}">
                <a16:creationId xmlns:a16="http://schemas.microsoft.com/office/drawing/2014/main" id="{8664AA78-B7BC-C71E-A745-BB56F0AAC353}"/>
              </a:ext>
            </a:extLst>
          </p:cNvPr>
          <p:cNvSpPr/>
          <p:nvPr/>
        </p:nvSpPr>
        <p:spPr>
          <a:xfrm>
            <a:off x="10690520" y="8777243"/>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uadroTexto 30">
            <a:extLst>
              <a:ext uri="{FF2B5EF4-FFF2-40B4-BE49-F238E27FC236}">
                <a16:creationId xmlns:a16="http://schemas.microsoft.com/office/drawing/2014/main" id="{8C09242E-3871-5CE7-D07C-738FFCAFA72A}"/>
              </a:ext>
            </a:extLst>
          </p:cNvPr>
          <p:cNvSpPr txBox="1"/>
          <p:nvPr/>
        </p:nvSpPr>
        <p:spPr>
          <a:xfrm>
            <a:off x="9829800" y="8801100"/>
            <a:ext cx="430360" cy="369332"/>
          </a:xfrm>
          <a:prstGeom prst="rect">
            <a:avLst/>
          </a:prstGeom>
          <a:noFill/>
        </p:spPr>
        <p:txBody>
          <a:bodyPr wrap="square" rtlCol="0">
            <a:spAutoFit/>
          </a:bodyPr>
          <a:lstStyle/>
          <a:p>
            <a:pPr algn="ctr"/>
            <a:r>
              <a:rPr lang="en-US" dirty="0"/>
              <a:t>1</a:t>
            </a:r>
          </a:p>
        </p:txBody>
      </p:sp>
      <p:sp>
        <p:nvSpPr>
          <p:cNvPr id="32" name="CuadroTexto 31">
            <a:extLst>
              <a:ext uri="{FF2B5EF4-FFF2-40B4-BE49-F238E27FC236}">
                <a16:creationId xmlns:a16="http://schemas.microsoft.com/office/drawing/2014/main" id="{2CDA832A-A7B3-E6EE-108E-0B586BEE4F40}"/>
              </a:ext>
            </a:extLst>
          </p:cNvPr>
          <p:cNvSpPr txBox="1"/>
          <p:nvPr/>
        </p:nvSpPr>
        <p:spPr>
          <a:xfrm>
            <a:off x="10260160" y="8801100"/>
            <a:ext cx="430360" cy="369332"/>
          </a:xfrm>
          <a:prstGeom prst="rect">
            <a:avLst/>
          </a:prstGeom>
          <a:noFill/>
        </p:spPr>
        <p:txBody>
          <a:bodyPr wrap="square" rtlCol="0">
            <a:spAutoFit/>
          </a:bodyPr>
          <a:lstStyle/>
          <a:p>
            <a:pPr algn="ctr"/>
            <a:r>
              <a:rPr lang="en-US" dirty="0"/>
              <a:t>0</a:t>
            </a:r>
          </a:p>
        </p:txBody>
      </p:sp>
      <p:sp>
        <p:nvSpPr>
          <p:cNvPr id="33" name="CuadroTexto 32">
            <a:extLst>
              <a:ext uri="{FF2B5EF4-FFF2-40B4-BE49-F238E27FC236}">
                <a16:creationId xmlns:a16="http://schemas.microsoft.com/office/drawing/2014/main" id="{2705966E-02E6-BFBF-CC72-BA00E4ACFA7B}"/>
              </a:ext>
            </a:extLst>
          </p:cNvPr>
          <p:cNvSpPr txBox="1"/>
          <p:nvPr/>
        </p:nvSpPr>
        <p:spPr>
          <a:xfrm>
            <a:off x="10690520" y="8801100"/>
            <a:ext cx="430360" cy="369332"/>
          </a:xfrm>
          <a:prstGeom prst="rect">
            <a:avLst/>
          </a:prstGeom>
          <a:noFill/>
        </p:spPr>
        <p:txBody>
          <a:bodyPr wrap="square" rtlCol="0">
            <a:spAutoFit/>
          </a:bodyPr>
          <a:lstStyle/>
          <a:p>
            <a:pPr algn="ctr"/>
            <a:r>
              <a:rPr lang="en-US" dirty="0"/>
              <a:t>0</a:t>
            </a:r>
          </a:p>
        </p:txBody>
      </p:sp>
      <p:sp>
        <p:nvSpPr>
          <p:cNvPr id="34" name="CuadroTexto 33">
            <a:extLst>
              <a:ext uri="{FF2B5EF4-FFF2-40B4-BE49-F238E27FC236}">
                <a16:creationId xmlns:a16="http://schemas.microsoft.com/office/drawing/2014/main" id="{4B1F0298-7C2A-E32B-9B57-5DBAD7ADDD23}"/>
              </a:ext>
            </a:extLst>
          </p:cNvPr>
          <p:cNvSpPr txBox="1"/>
          <p:nvPr/>
        </p:nvSpPr>
        <p:spPr>
          <a:xfrm>
            <a:off x="11464780" y="8519988"/>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35" name="Rectángulo 34">
            <a:extLst>
              <a:ext uri="{FF2B5EF4-FFF2-40B4-BE49-F238E27FC236}">
                <a16:creationId xmlns:a16="http://schemas.microsoft.com/office/drawing/2014/main" id="{B3A4C0A4-CE32-05EE-4032-ADCB6B1590E1}"/>
              </a:ext>
            </a:extLst>
          </p:cNvPr>
          <p:cNvSpPr/>
          <p:nvPr/>
        </p:nvSpPr>
        <p:spPr>
          <a:xfrm>
            <a:off x="13278302" y="868632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ángulo 35">
            <a:extLst>
              <a:ext uri="{FF2B5EF4-FFF2-40B4-BE49-F238E27FC236}">
                <a16:creationId xmlns:a16="http://schemas.microsoft.com/office/drawing/2014/main" id="{C4178936-2FD3-F99A-D168-BCF7A84BE1BB}"/>
              </a:ext>
            </a:extLst>
          </p:cNvPr>
          <p:cNvSpPr/>
          <p:nvPr/>
        </p:nvSpPr>
        <p:spPr>
          <a:xfrm>
            <a:off x="13708662" y="868632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ángulo 36">
            <a:extLst>
              <a:ext uri="{FF2B5EF4-FFF2-40B4-BE49-F238E27FC236}">
                <a16:creationId xmlns:a16="http://schemas.microsoft.com/office/drawing/2014/main" id="{2A886F01-29B5-7B22-8140-500AA404328F}"/>
              </a:ext>
            </a:extLst>
          </p:cNvPr>
          <p:cNvSpPr/>
          <p:nvPr/>
        </p:nvSpPr>
        <p:spPr>
          <a:xfrm>
            <a:off x="14139022" y="868632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uadroTexto 37">
            <a:extLst>
              <a:ext uri="{FF2B5EF4-FFF2-40B4-BE49-F238E27FC236}">
                <a16:creationId xmlns:a16="http://schemas.microsoft.com/office/drawing/2014/main" id="{327C3DED-41CD-2304-1987-2AC12847737B}"/>
              </a:ext>
            </a:extLst>
          </p:cNvPr>
          <p:cNvSpPr txBox="1"/>
          <p:nvPr/>
        </p:nvSpPr>
        <p:spPr>
          <a:xfrm>
            <a:off x="13278302" y="8710185"/>
            <a:ext cx="430360" cy="369332"/>
          </a:xfrm>
          <a:prstGeom prst="rect">
            <a:avLst/>
          </a:prstGeom>
          <a:noFill/>
        </p:spPr>
        <p:txBody>
          <a:bodyPr wrap="square" rtlCol="0">
            <a:spAutoFit/>
          </a:bodyPr>
          <a:lstStyle/>
          <a:p>
            <a:pPr algn="ctr"/>
            <a:r>
              <a:rPr lang="en-US" dirty="0"/>
              <a:t>1</a:t>
            </a:r>
          </a:p>
        </p:txBody>
      </p:sp>
      <p:sp>
        <p:nvSpPr>
          <p:cNvPr id="39" name="CuadroTexto 38">
            <a:extLst>
              <a:ext uri="{FF2B5EF4-FFF2-40B4-BE49-F238E27FC236}">
                <a16:creationId xmlns:a16="http://schemas.microsoft.com/office/drawing/2014/main" id="{D245E6DA-6902-E147-6DB3-F357C5B98A3B}"/>
              </a:ext>
            </a:extLst>
          </p:cNvPr>
          <p:cNvSpPr txBox="1"/>
          <p:nvPr/>
        </p:nvSpPr>
        <p:spPr>
          <a:xfrm>
            <a:off x="13708662" y="8710185"/>
            <a:ext cx="430360" cy="369332"/>
          </a:xfrm>
          <a:prstGeom prst="rect">
            <a:avLst/>
          </a:prstGeom>
          <a:noFill/>
        </p:spPr>
        <p:txBody>
          <a:bodyPr wrap="square" rtlCol="0">
            <a:spAutoFit/>
          </a:bodyPr>
          <a:lstStyle/>
          <a:p>
            <a:pPr algn="ctr"/>
            <a:r>
              <a:rPr lang="en-US" dirty="0"/>
              <a:t>0</a:t>
            </a:r>
          </a:p>
        </p:txBody>
      </p:sp>
      <p:sp>
        <p:nvSpPr>
          <p:cNvPr id="40" name="CuadroTexto 39">
            <a:extLst>
              <a:ext uri="{FF2B5EF4-FFF2-40B4-BE49-F238E27FC236}">
                <a16:creationId xmlns:a16="http://schemas.microsoft.com/office/drawing/2014/main" id="{316CB956-D733-1400-2B47-D95F90F51B46}"/>
              </a:ext>
            </a:extLst>
          </p:cNvPr>
          <p:cNvSpPr txBox="1"/>
          <p:nvPr/>
        </p:nvSpPr>
        <p:spPr>
          <a:xfrm>
            <a:off x="14139022" y="8710185"/>
            <a:ext cx="430360" cy="369332"/>
          </a:xfrm>
          <a:prstGeom prst="rect">
            <a:avLst/>
          </a:prstGeom>
          <a:noFill/>
        </p:spPr>
        <p:txBody>
          <a:bodyPr wrap="square" rtlCol="0">
            <a:spAutoFit/>
          </a:bodyPr>
          <a:lstStyle/>
          <a:p>
            <a:pPr algn="ctr"/>
            <a:r>
              <a:rPr lang="en-US" dirty="0"/>
              <a:t>1</a:t>
            </a:r>
          </a:p>
        </p:txBody>
      </p:sp>
      <p:pic>
        <p:nvPicPr>
          <p:cNvPr id="41" name="Imagen 40" descr="Forma&#10;&#10;Descripción generada automáticamente con confianza baja">
            <a:extLst>
              <a:ext uri="{FF2B5EF4-FFF2-40B4-BE49-F238E27FC236}">
                <a16:creationId xmlns:a16="http://schemas.microsoft.com/office/drawing/2014/main" id="{8AFA811E-5B3B-4E04-77AF-FB73416C42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00607" y="8594167"/>
            <a:ext cx="571165" cy="571165"/>
          </a:xfrm>
          <a:prstGeom prst="rect">
            <a:avLst/>
          </a:prstGeom>
        </p:spPr>
      </p:pic>
      <p:cxnSp>
        <p:nvCxnSpPr>
          <p:cNvPr id="42" name="Conector recto de flecha 41">
            <a:extLst>
              <a:ext uri="{FF2B5EF4-FFF2-40B4-BE49-F238E27FC236}">
                <a16:creationId xmlns:a16="http://schemas.microsoft.com/office/drawing/2014/main" id="{2C64BF98-171C-E0F9-41AF-5ACE80440B38}"/>
              </a:ext>
            </a:extLst>
          </p:cNvPr>
          <p:cNvCxnSpPr>
            <a:cxnSpLocks/>
          </p:cNvCxnSpPr>
          <p:nvPr/>
        </p:nvCxnSpPr>
        <p:spPr>
          <a:xfrm>
            <a:off x="7190602" y="8974854"/>
            <a:ext cx="2275589" cy="109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1" name="CuadroTexto 60">
            <a:extLst>
              <a:ext uri="{FF2B5EF4-FFF2-40B4-BE49-F238E27FC236}">
                <a16:creationId xmlns:a16="http://schemas.microsoft.com/office/drawing/2014/main" id="{31691B67-7007-9AE5-80C1-0AE70042FF7F}"/>
              </a:ext>
            </a:extLst>
          </p:cNvPr>
          <p:cNvSpPr txBox="1"/>
          <p:nvPr/>
        </p:nvSpPr>
        <p:spPr>
          <a:xfrm>
            <a:off x="12741008" y="8505696"/>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63" name="CuadroTexto 62">
            <a:extLst>
              <a:ext uri="{FF2B5EF4-FFF2-40B4-BE49-F238E27FC236}">
                <a16:creationId xmlns:a16="http://schemas.microsoft.com/office/drawing/2014/main" id="{66FDB952-2D0F-27C4-732E-207C4C1C7F1F}"/>
              </a:ext>
            </a:extLst>
          </p:cNvPr>
          <p:cNvSpPr txBox="1"/>
          <p:nvPr/>
        </p:nvSpPr>
        <p:spPr>
          <a:xfrm>
            <a:off x="5808444" y="9825335"/>
            <a:ext cx="1142460"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Client</a:t>
            </a:r>
            <a:endParaRPr lang="en-US" sz="2400" dirty="0"/>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7D4AA905-716E-9971-5E2F-4679308C78E1}"/>
                  </a:ext>
                </a:extLst>
              </p:cNvPr>
              <p:cNvSpPr txBox="1"/>
              <p:nvPr/>
            </p:nvSpPr>
            <p:spPr>
              <a:xfrm>
                <a:off x="7383147" y="9177512"/>
                <a:ext cx="17961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ctrlPr>
                        </m:sSubPr>
                        <m:e>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𝑯</m:t>
                          </m:r>
                        </m:e>
                        <m:sub>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𝟏</m:t>
                          </m:r>
                        </m:sub>
                      </m:sSub>
                      <m:d>
                        <m:dPr>
                          <m:ctrlP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ctrlPr>
                        </m:dPr>
                        <m:e>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𝒗</m:t>
                          </m:r>
                        </m:e>
                      </m:d>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m:t>
                      </m:r>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𝟎</m:t>
                      </m:r>
                    </m:oMath>
                  </m:oMathPara>
                </a14:m>
                <a:endParaRPr lang="en-US" sz="24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mc:Choice>
        <mc:Fallback xmlns="">
          <p:sp>
            <p:nvSpPr>
              <p:cNvPr id="4" name="CuadroTexto 3">
                <a:extLst>
                  <a:ext uri="{FF2B5EF4-FFF2-40B4-BE49-F238E27FC236}">
                    <a16:creationId xmlns:a16="http://schemas.microsoft.com/office/drawing/2014/main" id="{7D4AA905-716E-9971-5E2F-4679308C78E1}"/>
                  </a:ext>
                </a:extLst>
              </p:cNvPr>
              <p:cNvSpPr txBox="1">
                <a:spLocks noRot="1" noChangeAspect="1" noMove="1" noResize="1" noEditPoints="1" noAdjustHandles="1" noChangeArrowheads="1" noChangeShapeType="1" noTextEdit="1"/>
              </p:cNvSpPr>
              <p:nvPr/>
            </p:nvSpPr>
            <p:spPr>
              <a:xfrm>
                <a:off x="7383147" y="9177512"/>
                <a:ext cx="1796148" cy="461665"/>
              </a:xfrm>
              <a:prstGeom prst="rect">
                <a:avLst/>
              </a:prstGeom>
              <a:blipFill>
                <a:blip r:embed="rId9"/>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2C180C9A-5AF1-5C2C-2963-A9AF0072CA19}"/>
                  </a:ext>
                </a:extLst>
              </p:cNvPr>
              <p:cNvSpPr txBox="1"/>
              <p:nvPr/>
            </p:nvSpPr>
            <p:spPr>
              <a:xfrm>
                <a:off x="7294062" y="8399417"/>
                <a:ext cx="17961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𝒌</m:t>
                      </m:r>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m:t>
                      </m:r>
                      <m:r>
                        <a:rPr lang="es-CO" sz="2400" b="1"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𝟑</m:t>
                      </m:r>
                    </m:oMath>
                  </m:oMathPara>
                </a14:m>
                <a:endParaRPr lang="en-US" sz="24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mc:Choice>
        <mc:Fallback xmlns="">
          <p:sp>
            <p:nvSpPr>
              <p:cNvPr id="5" name="CuadroTexto 4">
                <a:extLst>
                  <a:ext uri="{FF2B5EF4-FFF2-40B4-BE49-F238E27FC236}">
                    <a16:creationId xmlns:a16="http://schemas.microsoft.com/office/drawing/2014/main" id="{2C180C9A-5AF1-5C2C-2963-A9AF0072CA19}"/>
                  </a:ext>
                </a:extLst>
              </p:cNvPr>
              <p:cNvSpPr txBox="1">
                <a:spLocks noRot="1" noChangeAspect="1" noMove="1" noResize="1" noEditPoints="1" noAdjustHandles="1" noChangeArrowheads="1" noChangeShapeType="1" noTextEdit="1"/>
              </p:cNvSpPr>
              <p:nvPr/>
            </p:nvSpPr>
            <p:spPr>
              <a:xfrm>
                <a:off x="7294062" y="8399417"/>
                <a:ext cx="1796148" cy="461665"/>
              </a:xfrm>
              <a:prstGeom prst="rect">
                <a:avLst/>
              </a:prstGeom>
              <a:blipFill>
                <a:blip r:embed="rId10"/>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44EE1930-118A-1D6E-0177-8717F3DF8B69}"/>
                  </a:ext>
                </a:extLst>
              </p:cNvPr>
              <p:cNvSpPr txBox="1"/>
              <p:nvPr/>
            </p:nvSpPr>
            <p:spPr>
              <a:xfrm>
                <a:off x="723900" y="2657246"/>
                <a:ext cx="16840200" cy="6251648"/>
              </a:xfrm>
              <a:prstGeom prst="rect">
                <a:avLst/>
              </a:prstGeom>
              <a:noFill/>
            </p:spPr>
            <p:txBody>
              <a:bodyPr wrap="square">
                <a:spAutoFit/>
              </a:bodyPr>
              <a:lstStyle/>
              <a:p>
                <a:pPr marL="342900" indent="-342900" algn="just">
                  <a:buClr>
                    <a:srgbClr val="00B0F0"/>
                  </a:buClr>
                  <a:buSzPct val="150000"/>
                  <a:buFont typeface="Arial" panose="020B0604020202020204" pitchFamily="34" charset="0"/>
                  <a:buChar char="•"/>
                </a:pPr>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Valor del Usuario </a:t>
                </a:r>
                <a14:m>
                  <m:oMath xmlns:m="http://schemas.openxmlformats.org/officeDocument/2006/math">
                    <m:r>
                      <a:rPr lang="es-CO" sz="3200" b="0" i="1" u="none" strike="noStrike" baseline="0" smtClean="0">
                        <a:latin typeface="Cambria Math" panose="02040503050406030204" pitchFamily="18" charset="0"/>
                        <a:ea typeface="CMU Sans Serif" panose="02000603000000000000" pitchFamily="2" charset="0"/>
                        <a:cs typeface="CMU Sans Serif" panose="02000603000000000000" pitchFamily="2" charset="0"/>
                      </a:rPr>
                      <m:t>𝑣</m:t>
                    </m:r>
                  </m:oMath>
                </a14:m>
                <a:endParaRPr lang="en-US" sz="320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n-US" sz="3200" dirty="0">
                    <a:latin typeface="CMU Sans Serif" panose="02000603000000000000" pitchFamily="2" charset="0"/>
                    <a:ea typeface="CMU Sans Serif" panose="02000603000000000000" pitchFamily="2" charset="0"/>
                    <a:cs typeface="CMU Sans Serif" panose="02000603000000000000" pitchFamily="2" charset="0"/>
                  </a:rPr>
                  <a:t>Familia de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funciones</a:t>
                </a:r>
                <a:r>
                  <a:rPr lang="en-US" sz="3200" dirty="0">
                    <a:latin typeface="CMU Sans Serif" panose="02000603000000000000" pitchFamily="2" charset="0"/>
                    <a:ea typeface="CMU Sans Serif" panose="02000603000000000000" pitchFamily="2" charset="0"/>
                    <a:cs typeface="CMU Sans Serif" panose="02000603000000000000" pitchFamily="2" charset="0"/>
                  </a:rPr>
                  <a:t> de hash </a:t>
                </a:r>
                <a14:m>
                  <m:oMath xmlns:m="http://schemas.openxmlformats.org/officeDocument/2006/math">
                    <m:sSub>
                      <m:sSubPr>
                        <m:ctrlPr>
                          <a:rPr lang="es-CO" sz="320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𝐻</m:t>
                        </m:r>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m:t>
                        </m:r>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𝐻</m:t>
                        </m:r>
                      </m:e>
                      <m:sub>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1</m:t>
                        </m:r>
                      </m:sub>
                    </m:sSub>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 </m:t>
                    </m:r>
                    <m:sSub>
                      <m:sSubPr>
                        <m:ctrlP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𝐻</m:t>
                        </m:r>
                      </m:e>
                      <m:sub>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h</m:t>
                        </m:r>
                      </m:sub>
                    </m:sSub>
                    <m:r>
                      <a:rPr lang="es-CO" sz="3200" b="0" i="1" dirty="0" smtClean="0">
                        <a:solidFill>
                          <a:schemeClr val="tx1"/>
                        </a:solidFill>
                        <a:latin typeface="Cambria Math" panose="02040503050406030204" pitchFamily="18" charset="0"/>
                        <a:ea typeface="CMU Sans Serif" panose="02000603000000000000" pitchFamily="2" charset="0"/>
                        <a:cs typeface="CMU Sans Serif" panose="02000603000000000000" pitchFamily="2" charset="0"/>
                      </a:rPr>
                      <m:t>}</m:t>
                    </m:r>
                  </m:oMath>
                </a14:m>
                <a:endParaRPr lang="en-US" sz="32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n-US" sz="3200" dirty="0" err="1">
                    <a:latin typeface="CMU Sans Serif" panose="02000603000000000000" pitchFamily="2" charset="0"/>
                    <a:ea typeface="CMU Sans Serif" panose="02000603000000000000" pitchFamily="2" charset="0"/>
                    <a:cs typeface="CMU Sans Serif" panose="02000603000000000000" pitchFamily="2" charset="0"/>
                  </a:rPr>
                  <a:t>Cada</a:t>
                </a:r>
                <a:r>
                  <a:rPr lang="en-US" sz="3200" dirty="0">
                    <a:latin typeface="CMU Sans Serif" panose="02000603000000000000" pitchFamily="2" charset="0"/>
                    <a:ea typeface="CMU Sans Serif" panose="02000603000000000000" pitchFamily="2" charset="0"/>
                    <a:cs typeface="CMU Sans Serif" panose="02000603000000000000" pitchFamily="2" charset="0"/>
                  </a:rPr>
                  <a:t>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función</a:t>
                </a:r>
                <a:r>
                  <a:rPr lang="en-US" sz="3200" dirty="0">
                    <a:latin typeface="CMU Sans Serif" panose="02000603000000000000" pitchFamily="2" charset="0"/>
                    <a:ea typeface="CMU Sans Serif" panose="02000603000000000000" pitchFamily="2" charset="0"/>
                    <a:cs typeface="CMU Sans Serif" panose="02000603000000000000" pitchFamily="2" charset="0"/>
                  </a:rPr>
                  <a:t> de hash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mapea</a:t>
                </a:r>
                <a:r>
                  <a:rPr lang="en-US" sz="3200" dirty="0">
                    <a:latin typeface="CMU Sans Serif" panose="02000603000000000000" pitchFamily="2" charset="0"/>
                    <a:ea typeface="CMU Sans Serif" panose="02000603000000000000" pitchFamily="2" charset="0"/>
                    <a:cs typeface="CMU Sans Serif" panose="02000603000000000000" pitchFamily="2" charset="0"/>
                  </a:rPr>
                  <a:t> a un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entero</a:t>
                </a:r>
                <a:r>
                  <a:rPr lang="en-US" sz="320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d>
                      <m:dPr>
                        <m:begChr m:val="["/>
                        <m:endChr m:val="]"/>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𝑘</m:t>
                        </m:r>
                      </m:e>
                    </m:d>
                    <m:r>
                      <a:rPr lang="es-CO" sz="3200" b="0" i="1" smtClean="0">
                        <a:latin typeface="Cambria Math" panose="02040503050406030204" pitchFamily="18" charset="0"/>
                        <a:ea typeface="CMU Sans Serif" panose="02000603000000000000" pitchFamily="2" charset="0"/>
                        <a:cs typeface="CMU Sans Serif" panose="02000603000000000000" pitchFamily="2" charset="0"/>
                      </a:rPr>
                      <m:t>=</m:t>
                    </m:r>
                    <m:d>
                      <m:dPr>
                        <m:begChr m:val="{"/>
                        <m:endChr m:val="}"/>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0,1,…,</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𝑘</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e>
                    </m:d>
                  </m:oMath>
                </a14:m>
                <a:endParaRPr lang="es-CO" sz="3200" b="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r>
                  <a:rPr lang="en-US" sz="3200" dirty="0">
                    <a:latin typeface="CMU Sans Serif" panose="02000603000000000000" pitchFamily="2" charset="0"/>
                    <a:ea typeface="CMU Sans Serif" panose="02000603000000000000" pitchFamily="2" charset="0"/>
                    <a:cs typeface="CMU Sans Serif" panose="02000603000000000000" pitchFamily="2" charset="0"/>
                  </a:rPr>
                  <a:t>Como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resultado</a:t>
                </a:r>
                <a:r>
                  <a:rPr lang="en-US" sz="3200" dirty="0">
                    <a:latin typeface="CMU Sans Serif" panose="02000603000000000000" pitchFamily="2" charset="0"/>
                    <a:ea typeface="CMU Sans Serif" panose="02000603000000000000" pitchFamily="2" charset="0"/>
                    <a:cs typeface="CMU Sans Serif" panose="02000603000000000000" pitchFamily="2" charset="0"/>
                  </a:rPr>
                  <a:t> se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tiene</a:t>
                </a:r>
                <a:r>
                  <a:rPr lang="en-US" sz="3200" dirty="0">
                    <a:latin typeface="CMU Sans Serif" panose="02000603000000000000" pitchFamily="2" charset="0"/>
                    <a:ea typeface="CMU Sans Serif" panose="02000603000000000000" pitchFamily="2" charset="0"/>
                    <a:cs typeface="CMU Sans Serif" panose="02000603000000000000" pitchFamily="2" charset="0"/>
                  </a:rPr>
                  <a:t> un vector </a:t>
                </a:r>
                <a14:m>
                  <m:oMath xmlns:m="http://schemas.openxmlformats.org/officeDocument/2006/math">
                    <m:sSub>
                      <m:sSub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𝐵</m:t>
                        </m:r>
                      </m:e>
                      <m:sub>
                        <m:r>
                          <a:rPr lang="es-CO" sz="3200" b="0" i="1" smtClean="0">
                            <a:latin typeface="Cambria Math" panose="02040503050406030204" pitchFamily="18" charset="0"/>
                            <a:ea typeface="CMU Sans Serif" panose="02000603000000000000" pitchFamily="2" charset="0"/>
                            <a:cs typeface="CMU Sans Serif" panose="02000603000000000000" pitchFamily="2" charset="0"/>
                          </a:rPr>
                          <m:t>0</m:t>
                        </m:r>
                      </m:sub>
                    </m:sSub>
                  </m:oMath>
                </a14:m>
                <a:r>
                  <a:rPr lang="en-US" sz="3200" dirty="0">
                    <a:latin typeface="CMU Sans Serif" panose="02000603000000000000" pitchFamily="2" charset="0"/>
                    <a:ea typeface="CMU Sans Serif" panose="02000603000000000000" pitchFamily="2" charset="0"/>
                    <a:cs typeface="CMU Sans Serif" panose="02000603000000000000" pitchFamily="2" charset="0"/>
                  </a:rPr>
                  <a:t> de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tamaño</a:t>
                </a:r>
                <a:r>
                  <a:rPr lang="en-US" sz="3200" dirty="0">
                    <a:latin typeface="CMU Sans Serif" panose="02000603000000000000" pitchFamily="2" charset="0"/>
                    <a:ea typeface="CMU Sans Serif" panose="02000603000000000000" pitchFamily="2" charset="0"/>
                    <a:cs typeface="CMU Sans Serif" panose="02000603000000000000" pitchFamily="2" charset="0"/>
                  </a:rPr>
                  <a:t> k, con a lo sumo </a:t>
                </a:r>
                <a14:m>
                  <m:oMath xmlns:m="http://schemas.openxmlformats.org/officeDocument/2006/math">
                    <m:r>
                      <a:rPr lang="es-CO" sz="3200" b="0" i="1" smtClean="0">
                        <a:latin typeface="Cambria Math" panose="02040503050406030204" pitchFamily="18" charset="0"/>
                        <a:ea typeface="CMU Sans Serif" panose="02000603000000000000" pitchFamily="2" charset="0"/>
                        <a:cs typeface="CMU Sans Serif" panose="02000603000000000000" pitchFamily="2" charset="0"/>
                      </a:rPr>
                      <m:t>h</m:t>
                    </m:r>
                  </m:oMath>
                </a14:m>
                <a:r>
                  <a:rPr lang="en-US" sz="3200" dirty="0">
                    <a:latin typeface="CMU Sans Serif" panose="02000603000000000000" pitchFamily="2" charset="0"/>
                    <a:ea typeface="CMU Sans Serif" panose="02000603000000000000" pitchFamily="2" charset="0"/>
                    <a:cs typeface="CMU Sans Serif" panose="02000603000000000000" pitchFamily="2" charset="0"/>
                  </a:rPr>
                  <a:t>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posiciones</a:t>
                </a:r>
                <a:r>
                  <a:rPr lang="en-US" sz="3200" dirty="0">
                    <a:latin typeface="CMU Sans Serif" panose="02000603000000000000" pitchFamily="2" charset="0"/>
                    <a:ea typeface="CMU Sans Serif" panose="02000603000000000000" pitchFamily="2" charset="0"/>
                    <a:cs typeface="CMU Sans Serif" panose="02000603000000000000" pitchFamily="2" charset="0"/>
                  </a:rPr>
                  <a:t>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iguales</a:t>
                </a:r>
                <a:r>
                  <a:rPr lang="en-US" sz="3200" dirty="0">
                    <a:latin typeface="CMU Sans Serif" panose="02000603000000000000" pitchFamily="2" charset="0"/>
                    <a:ea typeface="CMU Sans Serif" panose="02000603000000000000" pitchFamily="2" charset="0"/>
                    <a:cs typeface="CMU Sans Serif" panose="02000603000000000000" pitchFamily="2" charset="0"/>
                  </a:rPr>
                  <a:t> a 1 y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el</a:t>
                </a:r>
                <a:r>
                  <a:rPr lang="en-US" sz="3200" dirty="0">
                    <a:latin typeface="CMU Sans Serif" panose="02000603000000000000" pitchFamily="2" charset="0"/>
                    <a:ea typeface="CMU Sans Serif" panose="02000603000000000000" pitchFamily="2" charset="0"/>
                    <a:cs typeface="CMU Sans Serif" panose="02000603000000000000" pitchFamily="2" charset="0"/>
                  </a:rPr>
                  <a:t> resto 0.</a:t>
                </a:r>
              </a:p>
              <a:p>
                <a:pPr marL="342900" indent="-342900" algn="just">
                  <a:buClr>
                    <a:srgbClr val="00B0F0"/>
                  </a:buClr>
                  <a:buSzPct val="150000"/>
                  <a:buFont typeface="Arial" panose="020B0604020202020204" pitchFamily="34" charset="0"/>
                  <a:buChar char="•"/>
                </a:pPr>
                <a:r>
                  <a:rPr lang="en-US" sz="3200" dirty="0">
                    <a:latin typeface="CMU Sans Serif" panose="02000603000000000000" pitchFamily="2" charset="0"/>
                    <a:ea typeface="CMU Sans Serif" panose="02000603000000000000" pitchFamily="2" charset="0"/>
                    <a:cs typeface="CMU Sans Serif" panose="02000603000000000000" pitchFamily="2" charset="0"/>
                  </a:rPr>
                  <a:t>Una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perturbación</a:t>
                </a:r>
                <a:r>
                  <a:rPr lang="en-US" sz="3200" dirty="0">
                    <a:latin typeface="CMU Sans Serif" panose="02000603000000000000" pitchFamily="2" charset="0"/>
                    <a:ea typeface="CMU Sans Serif" panose="02000603000000000000" pitchFamily="2" charset="0"/>
                    <a:cs typeface="CMU Sans Serif" panose="02000603000000000000" pitchFamily="2" charset="0"/>
                  </a:rPr>
                  <a:t> es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aplicada</a:t>
                </a:r>
                <a:r>
                  <a:rPr lang="en-US" sz="3200" dirty="0">
                    <a:latin typeface="CMU Sans Serif" panose="02000603000000000000" pitchFamily="2" charset="0"/>
                    <a:ea typeface="CMU Sans Serif" panose="02000603000000000000" pitchFamily="2" charset="0"/>
                    <a:cs typeface="CMU Sans Serif" panose="02000603000000000000" pitchFamily="2" charset="0"/>
                  </a:rPr>
                  <a:t> a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cada</a:t>
                </a:r>
                <a:r>
                  <a:rPr lang="en-US" sz="3200" dirty="0">
                    <a:latin typeface="CMU Sans Serif" panose="02000603000000000000" pitchFamily="2" charset="0"/>
                    <a:ea typeface="CMU Sans Serif" panose="02000603000000000000" pitchFamily="2" charset="0"/>
                    <a:cs typeface="CMU Sans Serif" panose="02000603000000000000" pitchFamily="2" charset="0"/>
                  </a:rPr>
                  <a:t> bit </a:t>
                </a:r>
                <a14:m>
                  <m:oMath xmlns:m="http://schemas.openxmlformats.org/officeDocument/2006/math">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𝑖</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m:t>
                    </m:r>
                    <m:sSub>
                      <m:sSub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𝐵</m:t>
                        </m:r>
                      </m:e>
                      <m:sub>
                        <m:r>
                          <a:rPr lang="es-CO" sz="3200" b="0" i="1" smtClean="0">
                            <a:latin typeface="Cambria Math" panose="02040503050406030204" pitchFamily="18" charset="0"/>
                            <a:ea typeface="CMU Sans Serif" panose="02000603000000000000" pitchFamily="2" charset="0"/>
                            <a:cs typeface="CMU Sans Serif" panose="02000603000000000000" pitchFamily="2" charset="0"/>
                          </a:rPr>
                          <m:t>0</m:t>
                        </m:r>
                      </m:sub>
                    </m:sSub>
                  </m:oMath>
                </a14:m>
                <a:r>
                  <a:rPr lang="en-US" sz="3200" dirty="0">
                    <a:latin typeface="CMU Sans Serif" panose="02000603000000000000" pitchFamily="2" charset="0"/>
                    <a:ea typeface="CMU Sans Serif" panose="02000603000000000000" pitchFamily="2" charset="0"/>
                    <a:cs typeface="CMU Sans Serif" panose="02000603000000000000" pitchFamily="2" charset="0"/>
                  </a:rPr>
                  <a:t> para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obtener</a:t>
                </a:r>
                <a:r>
                  <a:rPr lang="en-US" sz="3200" dirty="0">
                    <a:latin typeface="CMU Sans Serif" panose="02000603000000000000" pitchFamily="2" charset="0"/>
                    <a:ea typeface="CMU Sans Serif" panose="02000603000000000000" pitchFamily="2" charset="0"/>
                    <a:cs typeface="CMU Sans Serif" panose="02000603000000000000" pitchFamily="2" charset="0"/>
                  </a:rPr>
                  <a:t>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una</a:t>
                </a:r>
                <a:r>
                  <a:rPr lang="en-US" sz="3200" dirty="0">
                    <a:latin typeface="CMU Sans Serif" panose="02000603000000000000" pitchFamily="2" charset="0"/>
                    <a:ea typeface="CMU Sans Serif" panose="02000603000000000000" pitchFamily="2" charset="0"/>
                    <a:cs typeface="CMU Sans Serif" panose="02000603000000000000" pitchFamily="2" charset="0"/>
                  </a:rPr>
                  <a:t>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versión</a:t>
                </a:r>
                <a:r>
                  <a:rPr lang="en-US" sz="3200" dirty="0">
                    <a:latin typeface="CMU Sans Serif" panose="02000603000000000000" pitchFamily="2" charset="0"/>
                    <a:ea typeface="CMU Sans Serif" panose="02000603000000000000" pitchFamily="2" charset="0"/>
                    <a:cs typeface="CMU Sans Serif" panose="02000603000000000000" pitchFamily="2" charset="0"/>
                  </a:rPr>
                  <a:t> con ruido </a:t>
                </a:r>
                <a14:m>
                  <m:oMath xmlns:m="http://schemas.openxmlformats.org/officeDocument/2006/math">
                    <m:sSub>
                      <m:sSub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𝐵</m:t>
                        </m:r>
                      </m:e>
                      <m:sub>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sub>
                    </m:sSub>
                  </m:oMath>
                </a14:m>
                <a:endParaRPr lang="en-US" sz="320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endParaRPr lang="en-US" sz="3200" dirty="0">
                  <a:latin typeface="CMU Sans Serif" panose="02000603000000000000" pitchFamily="2" charset="0"/>
                  <a:ea typeface="CMU Sans Serif" panose="02000603000000000000" pitchFamily="2" charset="0"/>
                  <a:cs typeface="CMU Sans Serif" panose="02000603000000000000" pitchFamily="2" charset="0"/>
                </a:endParaRPr>
              </a:p>
              <a:p>
                <a:pPr algn="just">
                  <a:buClr>
                    <a:srgbClr val="00B0F0"/>
                  </a:buClr>
                  <a:buSzPct val="150000"/>
                </a:pPr>
                <a14:m>
                  <m:oMathPara xmlns:m="http://schemas.openxmlformats.org/officeDocument/2006/math">
                    <m:oMathParaPr>
                      <m:jc m:val="centerGroup"/>
                    </m:oMathParaPr>
                    <m:oMath xmlns:m="http://schemas.openxmlformats.org/officeDocument/2006/math">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𝑃</m:t>
                      </m:r>
                      <m:d>
                        <m:d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sSub>
                            <m:sSub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𝐵</m:t>
                              </m:r>
                            </m:e>
                            <m:sub>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sub>
                          </m:sSub>
                          <m:d>
                            <m:dPr>
                              <m:begChr m:val="["/>
                              <m:endChr m:val="]"/>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𝑖</m:t>
                              </m:r>
                            </m:e>
                          </m:d>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e>
                      </m:d>
                      <m:r>
                        <a:rPr lang="es-CO" sz="3200" b="0" i="1" smtClean="0">
                          <a:latin typeface="Cambria Math" panose="02040503050406030204" pitchFamily="18" charset="0"/>
                          <a:ea typeface="CMU Sans Serif" panose="02000603000000000000" pitchFamily="2" charset="0"/>
                          <a:cs typeface="CMU Sans Serif" panose="02000603000000000000" pitchFamily="2" charset="0"/>
                        </a:rPr>
                        <m:t>=</m:t>
                      </m:r>
                      <m:d>
                        <m:dPr>
                          <m:begChr m:val="{"/>
                          <m:endChr m:val=""/>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eqArr>
                            <m:eqArr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eqArr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f>
                                <m:f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fPr>
                                <m:num>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num>
                                <m:den>
                                  <m:r>
                                    <a:rPr lang="es-CO" sz="3200" b="0" i="1" smtClean="0">
                                      <a:latin typeface="Cambria Math" panose="02040503050406030204" pitchFamily="18" charset="0"/>
                                      <a:ea typeface="CMU Sans Serif" panose="02000603000000000000" pitchFamily="2" charset="0"/>
                                      <a:cs typeface="CMU Sans Serif" panose="02000603000000000000" pitchFamily="2" charset="0"/>
                                    </a:rPr>
                                    <m:t>2</m:t>
                                  </m:r>
                                </m:den>
                              </m:f>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𝑓</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 </m:t>
                              </m:r>
                              <m:sSub>
                                <m:sSub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𝐵</m:t>
                                  </m:r>
                                </m:e>
                                <m:sub>
                                  <m:r>
                                    <a:rPr lang="es-CO" sz="3200" b="0" i="1" smtClean="0">
                                      <a:latin typeface="Cambria Math" panose="02040503050406030204" pitchFamily="18" charset="0"/>
                                      <a:ea typeface="CMU Sans Serif" panose="02000603000000000000" pitchFamily="2" charset="0"/>
                                      <a:cs typeface="CMU Sans Serif" panose="02000603000000000000" pitchFamily="2" charset="0"/>
                                    </a:rPr>
                                    <m:t>0</m:t>
                                  </m:r>
                                </m:sub>
                              </m:sSub>
                              <m:d>
                                <m:dPr>
                                  <m:begChr m:val="["/>
                                  <m:endChr m:val="]"/>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𝑖</m:t>
                                  </m:r>
                                </m:e>
                              </m:d>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e>
                            <m:e>
                              <m:f>
                                <m:f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fPr>
                                <m:num>
                                  <m:r>
                                    <a:rPr lang="es-CO" sz="3200" b="0" i="1" smtClean="0">
                                      <a:latin typeface="Cambria Math" panose="02040503050406030204" pitchFamily="18" charset="0"/>
                                      <a:ea typeface="CMU Sans Serif" panose="02000603000000000000" pitchFamily="2" charset="0"/>
                                      <a:cs typeface="CMU Sans Serif" panose="02000603000000000000" pitchFamily="2" charset="0"/>
                                    </a:rPr>
                                    <m:t>1</m:t>
                                  </m:r>
                                </m:num>
                                <m:den>
                                  <m:r>
                                    <a:rPr lang="es-CO" sz="3200" b="0" i="1" smtClean="0">
                                      <a:latin typeface="Cambria Math" panose="02040503050406030204" pitchFamily="18" charset="0"/>
                                      <a:ea typeface="CMU Sans Serif" panose="02000603000000000000" pitchFamily="2" charset="0"/>
                                      <a:cs typeface="CMU Sans Serif" panose="02000603000000000000" pitchFamily="2" charset="0"/>
                                    </a:rPr>
                                    <m:t>2</m:t>
                                  </m:r>
                                </m:den>
                              </m:f>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𝑓</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 </m:t>
                              </m:r>
                              <m:sSub>
                                <m:sSub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𝐵</m:t>
                                  </m:r>
                                </m:e>
                                <m:sub>
                                  <m:r>
                                    <a:rPr lang="es-CO" sz="3200" b="0" i="1" smtClean="0">
                                      <a:latin typeface="Cambria Math" panose="02040503050406030204" pitchFamily="18" charset="0"/>
                                      <a:ea typeface="CMU Sans Serif" panose="02000603000000000000" pitchFamily="2" charset="0"/>
                                      <a:cs typeface="CMU Sans Serif" panose="02000603000000000000" pitchFamily="2" charset="0"/>
                                    </a:rPr>
                                    <m:t>0</m:t>
                                  </m:r>
                                </m:sub>
                              </m:sSub>
                              <m:d>
                                <m:dPr>
                                  <m:begChr m:val="["/>
                                  <m:endChr m:val="]"/>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𝑖</m:t>
                                  </m:r>
                                </m:e>
                              </m:d>
                              <m:r>
                                <a:rPr lang="es-CO" sz="3200" b="0" i="1" smtClean="0">
                                  <a:latin typeface="Cambria Math" panose="02040503050406030204" pitchFamily="18" charset="0"/>
                                  <a:ea typeface="CMU Sans Serif" panose="02000603000000000000" pitchFamily="2" charset="0"/>
                                  <a:cs typeface="CMU Sans Serif" panose="02000603000000000000" pitchFamily="2" charset="0"/>
                                </a:rPr>
                                <m:t>=0</m:t>
                              </m:r>
                            </m:e>
                          </m:eqArr>
                        </m:e>
                      </m:d>
                    </m:oMath>
                  </m:oMathPara>
                </a14:m>
                <a:endParaRPr lang="en-US" sz="3200" dirty="0">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lgn="just">
                  <a:buClr>
                    <a:srgbClr val="00B0F0"/>
                  </a:buClr>
                  <a:buSzPct val="150000"/>
                  <a:buFont typeface="Arial" panose="020B0604020202020204" pitchFamily="34" charset="0"/>
                  <a:buChar char="•"/>
                </a:pPr>
                <a:endPar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endParaRPr>
              </a:p>
            </p:txBody>
          </p:sp>
        </mc:Choice>
        <mc:Fallback xmlns="">
          <p:sp>
            <p:nvSpPr>
              <p:cNvPr id="7" name="CuadroTexto 6">
                <a:extLst>
                  <a:ext uri="{FF2B5EF4-FFF2-40B4-BE49-F238E27FC236}">
                    <a16:creationId xmlns:a16="http://schemas.microsoft.com/office/drawing/2014/main" id="{44EE1930-118A-1D6E-0177-8717F3DF8B69}"/>
                  </a:ext>
                </a:extLst>
              </p:cNvPr>
              <p:cNvSpPr txBox="1">
                <a:spLocks noRot="1" noChangeAspect="1" noMove="1" noResize="1" noEditPoints="1" noAdjustHandles="1" noChangeArrowheads="1" noChangeShapeType="1" noTextEdit="1"/>
              </p:cNvSpPr>
              <p:nvPr/>
            </p:nvSpPr>
            <p:spPr>
              <a:xfrm>
                <a:off x="723900" y="2657246"/>
                <a:ext cx="16840200" cy="6251648"/>
              </a:xfrm>
              <a:prstGeom prst="rect">
                <a:avLst/>
              </a:prstGeom>
              <a:blipFill>
                <a:blip r:embed="rId11"/>
                <a:stretch>
                  <a:fillRect l="-1521" t="-5171" r="-905"/>
                </a:stretch>
              </a:blipFill>
            </p:spPr>
            <p:txBody>
              <a:bodyPr/>
              <a:lstStyle/>
              <a:p>
                <a:r>
                  <a:rPr lang="es-CO">
                    <a:noFill/>
                  </a:rPr>
                  <a:t> </a:t>
                </a:r>
              </a:p>
            </p:txBody>
          </p:sp>
        </mc:Fallback>
      </mc:AlternateContent>
      <p:sp>
        <p:nvSpPr>
          <p:cNvPr id="6" name="TextBox 17">
            <a:extLst>
              <a:ext uri="{FF2B5EF4-FFF2-40B4-BE49-F238E27FC236}">
                <a16:creationId xmlns:a16="http://schemas.microsoft.com/office/drawing/2014/main" id="{5E01A538-BBDA-341D-17A8-0383EAEA831D}"/>
              </a:ext>
            </a:extLst>
          </p:cNvPr>
          <p:cNvSpPr txBox="1"/>
          <p:nvPr/>
        </p:nvSpPr>
        <p:spPr>
          <a:xfrm>
            <a:off x="671351" y="1768287"/>
            <a:ext cx="10274187" cy="811761"/>
          </a:xfrm>
          <a:prstGeom prst="rect">
            <a:avLst/>
          </a:prstGeom>
        </p:spPr>
        <p:txBody>
          <a:bodyPr wrap="square" lIns="0" tIns="0" rIns="0" bIns="0" rtlCol="0" anchor="t">
            <a:spAutoFit/>
          </a:bodyPr>
          <a:lstStyle/>
          <a:p>
            <a:pPr>
              <a:lnSpc>
                <a:spcPts val="7000"/>
              </a:lnSpc>
            </a:pPr>
            <a:r>
              <a:rPr lang="en-US" sz="36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Configuración</a:t>
            </a:r>
            <a:endParaRPr lang="en-US" sz="36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66292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73562" y="6369797"/>
            <a:ext cx="6222231" cy="618829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880172" y="1066524"/>
            <a:ext cx="6222231" cy="6188292"/>
          </a:xfrm>
          <a:prstGeom prst="rect">
            <a:avLst/>
          </a:prstGeom>
        </p:spPr>
      </p:pic>
      <p:grpSp>
        <p:nvGrpSpPr>
          <p:cNvPr id="6" name="Group 6"/>
          <p:cNvGrpSpPr/>
          <p:nvPr/>
        </p:nvGrpSpPr>
        <p:grpSpPr>
          <a:xfrm>
            <a:off x="1028700" y="382776"/>
            <a:ext cx="11772900" cy="1982699"/>
            <a:chOff x="0" y="48466"/>
            <a:chExt cx="9834123" cy="2643598"/>
          </a:xfrm>
        </p:grpSpPr>
        <p:sp>
          <p:nvSpPr>
            <p:cNvPr id="7" name="TextBox 7"/>
            <p:cNvSpPr txBox="1"/>
            <p:nvPr/>
          </p:nvSpPr>
          <p:spPr>
            <a:xfrm>
              <a:off x="0" y="48466"/>
              <a:ext cx="9834123" cy="1179811"/>
            </a:xfrm>
            <a:prstGeom prst="rect">
              <a:avLst/>
            </a:prstGeom>
          </p:spPr>
          <p:txBody>
            <a:bodyPr lIns="0" tIns="0" rIns="0" bIns="0" rtlCol="0" anchor="t">
              <a:spAutoFit/>
            </a:bodyPr>
            <a:lstStyle/>
            <a:p>
              <a:pPr>
                <a:lnSpc>
                  <a:spcPts val="7200"/>
                </a:lnSpc>
              </a:pP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Privacidad</a:t>
              </a: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Diferencial</a:t>
              </a: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 Local</a:t>
              </a:r>
            </a:p>
          </p:txBody>
        </p:sp>
        <p:sp>
          <p:nvSpPr>
            <p:cNvPr id="8" name="TextBox 8"/>
            <p:cNvSpPr txBox="1"/>
            <p:nvPr/>
          </p:nvSpPr>
          <p:spPr>
            <a:xfrm>
              <a:off x="0" y="1975149"/>
              <a:ext cx="8938797" cy="716915"/>
            </a:xfrm>
            <a:prstGeom prst="rect">
              <a:avLst/>
            </a:prstGeom>
          </p:spPr>
          <p:txBody>
            <a:bodyPr lIns="0" tIns="0" rIns="0" bIns="0" rtlCol="0" anchor="t">
              <a:spAutoFit/>
            </a:bodyPr>
            <a:lstStyle/>
            <a:p>
              <a:pPr>
                <a:lnSpc>
                  <a:spcPts val="4480"/>
                </a:lnSpc>
              </a:pPr>
              <a:endParaRPr dirty="0"/>
            </a:p>
          </p:txBody>
        </p:sp>
      </p:gr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83A7154-5DF6-C6F1-C453-D1E8137F8A36}"/>
                  </a:ext>
                </a:extLst>
              </p:cNvPr>
              <p:cNvSpPr txBox="1"/>
              <p:nvPr/>
            </p:nvSpPr>
            <p:spPr>
              <a:xfrm>
                <a:off x="1780419" y="1509561"/>
                <a:ext cx="13573510" cy="3594382"/>
              </a:xfrm>
              <a:prstGeom prst="rect">
                <a:avLst/>
              </a:prstGeom>
              <a:noFill/>
            </p:spPr>
            <p:txBody>
              <a:bodyPr wrap="square">
                <a:spAutoFit/>
              </a:bodyPr>
              <a:lstStyle/>
              <a:p>
                <a:pPr algn="just"/>
                <a:r>
                  <a:rPr lang="en-US" sz="3200" b="1" dirty="0">
                    <a:solidFill>
                      <a:srgbClr val="00B0F0"/>
                    </a:solidFill>
                    <a:latin typeface="CMU Sans Serif" panose="02000603000000000000" pitchFamily="2" charset="0"/>
                    <a:ea typeface="CMU Sans Serif" panose="02000603000000000000" pitchFamily="2" charset="0"/>
                    <a:cs typeface="CMU Sans Serif" panose="02000603000000000000" pitchFamily="2" charset="0"/>
                  </a:rPr>
                  <a:t>Definicion</a:t>
                </a:r>
                <a:r>
                  <a:rPr lang="en-US" sz="3200" dirty="0">
                    <a:latin typeface="CMU Sans Serif" panose="02000603000000000000" pitchFamily="2" charset="0"/>
                    <a:ea typeface="CMU Sans Serif" panose="02000603000000000000" pitchFamily="2" charset="0"/>
                    <a:cs typeface="CMU Sans Serif" panose="02000603000000000000" pitchFamily="2" charset="0"/>
                  </a:rPr>
                  <a:t>. D</a:t>
                </a:r>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ado</a:t>
                </a:r>
                <a:r>
                  <a:rPr lang="en-US" sz="3200" b="0" i="0" u="none" strike="noStrike" dirty="0">
                    <a:latin typeface="CMU Sans Serif" panose="02000603000000000000" pitchFamily="2" charset="0"/>
                    <a:ea typeface="CMU Sans Serif" panose="02000603000000000000" pitchFamily="2" charset="0"/>
                    <a:cs typeface="CMU Sans Serif" panose="02000603000000000000" pitchFamily="2" charset="0"/>
                  </a:rPr>
                  <a:t> un </a:t>
                </a:r>
                <a:r>
                  <a:rPr lang="es-CO" sz="3200" b="0" i="0" u="none" strike="noStrike" dirty="0">
                    <a:latin typeface="CMU Sans Serif" panose="02000603000000000000" pitchFamily="2" charset="0"/>
                    <a:ea typeface="CMU Sans Serif" panose="02000603000000000000" pitchFamily="2" charset="0"/>
                    <a:cs typeface="CMU Sans Serif" panose="02000603000000000000" pitchFamily="2" charset="0"/>
                  </a:rPr>
                  <a:t>presupuesto</a:t>
                </a:r>
                <a:r>
                  <a:rPr lang="en-US" sz="3200" b="0" i="0" u="none" strike="noStrike" dirty="0">
                    <a:latin typeface="CMU Sans Serif" panose="02000603000000000000" pitchFamily="2" charset="0"/>
                    <a:ea typeface="CMU Sans Serif" panose="02000603000000000000" pitchFamily="2" charset="0"/>
                    <a:cs typeface="CMU Sans Serif" panose="02000603000000000000" pitchFamily="2" charset="0"/>
                  </a:rPr>
                  <a:t> de </a:t>
                </a:r>
                <a:r>
                  <a:rPr lang="en-US" sz="3200" b="0" i="0" u="none" strike="noStrike" dirty="0" err="1">
                    <a:latin typeface="CMU Sans Serif" panose="02000603000000000000" pitchFamily="2" charset="0"/>
                    <a:ea typeface="CMU Sans Serif" panose="02000603000000000000" pitchFamily="2" charset="0"/>
                    <a:cs typeface="CMU Sans Serif" panose="02000603000000000000" pitchFamily="2" charset="0"/>
                  </a:rPr>
                  <a:t>privacidad</a:t>
                </a:r>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𝜖</m:t>
                    </m:r>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≥0</m:t>
                    </m:r>
                  </m:oMath>
                </a14:m>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a:t>
                </a:r>
                <a:r>
                  <a:rPr lang="en-US" sz="3200" b="0" i="0" u="none" strike="noStrike" dirty="0">
                    <a:latin typeface="CMU Sans Serif" panose="02000603000000000000" pitchFamily="2" charset="0"/>
                    <a:ea typeface="CMU Sans Serif" panose="02000603000000000000" pitchFamily="2" charset="0"/>
                    <a:cs typeface="CMU Sans Serif" panose="02000603000000000000" pitchFamily="2" charset="0"/>
                  </a:rPr>
                  <a:t>un </a:t>
                </a:r>
                <a:r>
                  <a:rPr lang="en-US" sz="3200" b="0" i="0" u="none" strike="noStrike" dirty="0" err="1">
                    <a:latin typeface="CMU Sans Serif" panose="02000603000000000000" pitchFamily="2" charset="0"/>
                    <a:ea typeface="CMU Sans Serif" panose="02000603000000000000" pitchFamily="2" charset="0"/>
                    <a:cs typeface="CMU Sans Serif" panose="02000603000000000000" pitchFamily="2" charset="0"/>
                  </a:rPr>
                  <a:t>algoritmo</a:t>
                </a:r>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𝐴</m:t>
                    </m:r>
                  </m:oMath>
                </a14:m>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satisfisface </a:t>
                </a:r>
                <a14:m>
                  <m:oMath xmlns:m="http://schemas.openxmlformats.org/officeDocument/2006/math">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𝜖</m:t>
                    </m:r>
                  </m:oMath>
                </a14:m>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a:t>
                </a:r>
                <a:r>
                  <a:rPr lang="en-US" sz="3200" b="0" i="0" u="none" strike="noStrike" baseline="0" dirty="0" err="1">
                    <a:latin typeface="CMU Sans Serif" panose="02000603000000000000" pitchFamily="2" charset="0"/>
                    <a:ea typeface="CMU Sans Serif" panose="02000603000000000000" pitchFamily="2" charset="0"/>
                    <a:cs typeface="CMU Sans Serif" panose="02000603000000000000" pitchFamily="2" charset="0"/>
                  </a:rPr>
                  <a:t>privacidad</a:t>
                </a:r>
                <a:r>
                  <a:rPr lang="en-US" sz="3200" b="0" i="0" u="none" strike="noStrike" dirty="0">
                    <a:latin typeface="CMU Sans Serif" panose="02000603000000000000" pitchFamily="2" charset="0"/>
                    <a:ea typeface="CMU Sans Serif" panose="02000603000000000000" pitchFamily="2" charset="0"/>
                    <a:cs typeface="CMU Sans Serif" panose="02000603000000000000" pitchFamily="2" charset="0"/>
                  </a:rPr>
                  <a:t> </a:t>
                </a:r>
                <a:r>
                  <a:rPr lang="en-US" sz="3200" b="0" i="0" u="none" strike="noStrike" dirty="0" err="1">
                    <a:latin typeface="CMU Sans Serif" panose="02000603000000000000" pitchFamily="2" charset="0"/>
                    <a:ea typeface="CMU Sans Serif" panose="02000603000000000000" pitchFamily="2" charset="0"/>
                    <a:cs typeface="CMU Sans Serif" panose="02000603000000000000" pitchFamily="2" charset="0"/>
                  </a:rPr>
                  <a:t>diferencial</a:t>
                </a:r>
                <a:r>
                  <a:rPr lang="en-US" sz="3200" b="0" i="0" u="none" strike="noStrike" dirty="0">
                    <a:latin typeface="CMU Sans Serif" panose="02000603000000000000" pitchFamily="2" charset="0"/>
                    <a:ea typeface="CMU Sans Serif" panose="02000603000000000000" pitchFamily="2" charset="0"/>
                    <a:cs typeface="CMU Sans Serif" panose="02000603000000000000" pitchFamily="2" charset="0"/>
                  </a:rPr>
                  <a:t> local</a:t>
                </a:r>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si</a:t>
                </a:r>
                <a:r>
                  <a:rPr lang="en-US" sz="3200" dirty="0">
                    <a:latin typeface="CMU Sans Serif" panose="02000603000000000000" pitchFamily="2" charset="0"/>
                    <a:ea typeface="CMU Sans Serif" panose="02000603000000000000" pitchFamily="2" charset="0"/>
                    <a:cs typeface="CMU Sans Serif" panose="02000603000000000000" pitchFamily="2" charset="0"/>
                  </a:rPr>
                  <a:t> y solo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si</a:t>
                </a:r>
                <a:r>
                  <a:rPr lang="en-US" sz="3200" dirty="0">
                    <a:latin typeface="CMU Sans Serif" panose="02000603000000000000" pitchFamily="2" charset="0"/>
                    <a:ea typeface="CMU Sans Serif" panose="02000603000000000000" pitchFamily="2" charset="0"/>
                    <a:cs typeface="CMU Sans Serif" panose="02000603000000000000" pitchFamily="2" charset="0"/>
                  </a:rPr>
                  <a:t> para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todo</a:t>
                </a:r>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sSub>
                      <m:sSubPr>
                        <m:ctrlPr>
                          <a:rPr lang="es-CO"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ctrlPr>
                      </m:sSubPr>
                      <m:e>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𝑣</m:t>
                        </m:r>
                      </m:e>
                      <m:sub>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1</m:t>
                        </m:r>
                      </m:sub>
                    </m:sSub>
                  </m:oMath>
                </a14:m>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a:t>
                </a:r>
                <a:r>
                  <a:rPr lang="en-US" sz="3200" dirty="0">
                    <a:latin typeface="CMU Sans Serif" panose="02000603000000000000" pitchFamily="2" charset="0"/>
                    <a:ea typeface="CMU Sans Serif" panose="02000603000000000000" pitchFamily="2" charset="0"/>
                    <a:cs typeface="CMU Sans Serif" panose="02000603000000000000" pitchFamily="2" charset="0"/>
                  </a:rPr>
                  <a:t>y</a:t>
                </a:r>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sSub>
                      <m:sSubPr>
                        <m:ctrlPr>
                          <a:rPr lang="es-CO"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ctrlPr>
                      </m:sSubPr>
                      <m:e>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𝑣</m:t>
                        </m:r>
                      </m:e>
                      <m:sub>
                        <m:r>
                          <a:rPr lang="en-US" sz="3200" b="0" i="1" u="none" strike="noStrike" baseline="0" dirty="0" smtClean="0">
                            <a:latin typeface="Cambria Math" panose="02040503050406030204" pitchFamily="18" charset="0"/>
                            <a:ea typeface="CMU Sans Serif" panose="02000603000000000000" pitchFamily="2" charset="0"/>
                            <a:cs typeface="CMU Sans Serif" panose="02000603000000000000" pitchFamily="2" charset="0"/>
                          </a:rPr>
                          <m:t>2</m:t>
                        </m:r>
                      </m:sub>
                    </m:sSub>
                  </m:oMath>
                </a14:m>
                <a:r>
                  <a:rPr lang="en-US" sz="3200" b="0" i="0" u="none" strike="noStrike" baseline="0" dirty="0">
                    <a:latin typeface="CMU Sans Serif" panose="02000603000000000000" pitchFamily="2" charset="0"/>
                    <a:ea typeface="CMU Sans Serif" panose="02000603000000000000" pitchFamily="2" charset="0"/>
                    <a:cs typeface="CMU Sans Serif" panose="02000603000000000000" pitchFamily="2" charset="0"/>
                  </a:rPr>
                  <a:t>,</a:t>
                </a:r>
              </a:p>
              <a:p>
                <a:pPr algn="just"/>
                <a:endParaRPr lang="en-US" sz="3200" dirty="0">
                  <a:latin typeface="CMU Sans Serif" panose="02000603000000000000" pitchFamily="2" charset="0"/>
                  <a:ea typeface="CMU Sans Serif" panose="02000603000000000000" pitchFamily="2" charset="0"/>
                  <a:cs typeface="CMU Sans Serif" panose="02000603000000000000" pitchFamily="2" charset="0"/>
                </a:endParaRPr>
              </a:p>
              <a:p>
                <a:pPr algn="just"/>
                <a14:m>
                  <m:oMathPara xmlns:m="http://schemas.openxmlformats.org/officeDocument/2006/math">
                    <m:oMathParaPr>
                      <m:jc m:val="centerGroup"/>
                    </m:oMathParaPr>
                    <m:oMath xmlns:m="http://schemas.openxmlformats.org/officeDocument/2006/math">
                      <m:f>
                        <m:fPr>
                          <m:ctrlPr>
                            <a:rPr lang="es-CO" sz="3200" i="1">
                              <a:latin typeface="Cambria Math" panose="02040503050406030204" pitchFamily="18" charset="0"/>
                              <a:ea typeface="CMU Sans Serif" panose="02000603000000000000" pitchFamily="2" charset="0"/>
                              <a:cs typeface="CMU Sans Serif" panose="02000603000000000000" pitchFamily="2" charset="0"/>
                            </a:rPr>
                          </m:ctrlPr>
                        </m:fPr>
                        <m:num>
                          <m:r>
                            <m:rPr>
                              <m:sty m:val="p"/>
                            </m:rPr>
                            <a:rPr lang="es-CO" sz="3200">
                              <a:latin typeface="Cambria Math" panose="02040503050406030204" pitchFamily="18" charset="0"/>
                              <a:ea typeface="CMU Sans Serif" panose="02000603000000000000" pitchFamily="2" charset="0"/>
                              <a:cs typeface="CMU Sans Serif" panose="02000603000000000000" pitchFamily="2" charset="0"/>
                            </a:rPr>
                            <m:t>P</m:t>
                          </m:r>
                          <m:d>
                            <m:dPr>
                              <m:ctrlPr>
                                <a:rPr lang="es-CO" sz="3200" i="1">
                                  <a:latin typeface="Cambria Math" panose="02040503050406030204" pitchFamily="18" charset="0"/>
                                  <a:ea typeface="CMU Sans Serif" panose="02000603000000000000" pitchFamily="2" charset="0"/>
                                  <a:cs typeface="CMU Sans Serif" panose="02000603000000000000" pitchFamily="2" charset="0"/>
                                </a:rPr>
                              </m:ctrlPr>
                            </m:dPr>
                            <m:e>
                              <m:r>
                                <a:rPr lang="es-CO" sz="3200" i="1">
                                  <a:latin typeface="Cambria Math" panose="02040503050406030204" pitchFamily="18" charset="0"/>
                                  <a:ea typeface="CMU Sans Serif" panose="02000603000000000000" pitchFamily="2" charset="0"/>
                                  <a:cs typeface="CMU Sans Serif" panose="02000603000000000000" pitchFamily="2" charset="0"/>
                                </a:rPr>
                                <m:t>𝐴</m:t>
                              </m:r>
                              <m:d>
                                <m:dPr>
                                  <m:ctrlPr>
                                    <a:rPr lang="es-CO" sz="3200" i="1">
                                      <a:latin typeface="Cambria Math" panose="02040503050406030204" pitchFamily="18" charset="0"/>
                                      <a:ea typeface="CMU Sans Serif" panose="02000603000000000000" pitchFamily="2" charset="0"/>
                                      <a:cs typeface="CMU Sans Serif" panose="02000603000000000000" pitchFamily="2" charset="0"/>
                                    </a:rPr>
                                  </m:ctrlPr>
                                </m:dPr>
                                <m:e>
                                  <m:sSub>
                                    <m:sSubPr>
                                      <m:ctrlPr>
                                        <a:rPr lang="es-CO" sz="3200" i="1">
                                          <a:latin typeface="Cambria Math" panose="02040503050406030204" pitchFamily="18" charset="0"/>
                                          <a:ea typeface="CMU Sans Serif" panose="02000603000000000000" pitchFamily="2" charset="0"/>
                                          <a:cs typeface="CMU Sans Serif" panose="02000603000000000000" pitchFamily="2" charset="0"/>
                                        </a:rPr>
                                      </m:ctrlPr>
                                    </m:sSubPr>
                                    <m:e>
                                      <m:r>
                                        <a:rPr lang="es-CO" sz="3200" i="1">
                                          <a:latin typeface="Cambria Math" panose="02040503050406030204" pitchFamily="18" charset="0"/>
                                          <a:ea typeface="CMU Sans Serif" panose="02000603000000000000" pitchFamily="2" charset="0"/>
                                          <a:cs typeface="CMU Sans Serif" panose="02000603000000000000" pitchFamily="2" charset="0"/>
                                        </a:rPr>
                                        <m:t>𝑣</m:t>
                                      </m:r>
                                    </m:e>
                                    <m:sub>
                                      <m:r>
                                        <a:rPr lang="es-CO" sz="3200" i="1">
                                          <a:latin typeface="Cambria Math" panose="02040503050406030204" pitchFamily="18" charset="0"/>
                                          <a:ea typeface="CMU Sans Serif" panose="02000603000000000000" pitchFamily="2" charset="0"/>
                                          <a:cs typeface="CMU Sans Serif" panose="02000603000000000000" pitchFamily="2" charset="0"/>
                                        </a:rPr>
                                        <m:t>1</m:t>
                                      </m:r>
                                    </m:sub>
                                  </m:sSub>
                                </m:e>
                              </m:d>
                              <m:r>
                                <a:rPr lang="es-CO" sz="3200" i="1">
                                  <a:latin typeface="Cambria Math" panose="02040503050406030204" pitchFamily="18" charset="0"/>
                                  <a:ea typeface="CMU Sans Serif" panose="02000603000000000000" pitchFamily="2" charset="0"/>
                                  <a:cs typeface="CMU Sans Serif" panose="02000603000000000000" pitchFamily="2" charset="0"/>
                                </a:rPr>
                                <m:t>=</m:t>
                              </m:r>
                              <m:r>
                                <a:rPr lang="es-CO" sz="3200" i="1">
                                  <a:latin typeface="Cambria Math" panose="02040503050406030204" pitchFamily="18" charset="0"/>
                                  <a:ea typeface="CMU Sans Serif" panose="02000603000000000000" pitchFamily="2" charset="0"/>
                                  <a:cs typeface="CMU Sans Serif" panose="02000603000000000000" pitchFamily="2" charset="0"/>
                                </a:rPr>
                                <m:t>𝑦</m:t>
                              </m:r>
                            </m:e>
                          </m:d>
                        </m:num>
                        <m:den>
                          <m:func>
                            <m:funcPr>
                              <m:ctrlPr>
                                <a:rPr lang="es-CO" sz="3200" i="1">
                                  <a:latin typeface="Cambria Math" panose="02040503050406030204" pitchFamily="18" charset="0"/>
                                  <a:ea typeface="CMU Sans Serif" panose="02000603000000000000" pitchFamily="2" charset="0"/>
                                  <a:cs typeface="CMU Sans Serif" panose="02000603000000000000" pitchFamily="2" charset="0"/>
                                </a:rPr>
                              </m:ctrlPr>
                            </m:funcPr>
                            <m:fName>
                              <m:r>
                                <m:rPr>
                                  <m:sty m:val="p"/>
                                </m:rPr>
                                <a:rPr lang="es-CO" sz="3200">
                                  <a:latin typeface="Cambria Math" panose="02040503050406030204" pitchFamily="18" charset="0"/>
                                  <a:ea typeface="CMU Sans Serif" panose="02000603000000000000" pitchFamily="2" charset="0"/>
                                  <a:cs typeface="CMU Sans Serif" panose="02000603000000000000" pitchFamily="2" charset="0"/>
                                </a:rPr>
                                <m:t>P</m:t>
                              </m:r>
                            </m:fName>
                            <m:e>
                              <m:d>
                                <m:dPr>
                                  <m:ctrlPr>
                                    <a:rPr lang="es-CO" sz="3200" i="1">
                                      <a:latin typeface="Cambria Math" panose="02040503050406030204" pitchFamily="18" charset="0"/>
                                      <a:ea typeface="CMU Sans Serif" panose="02000603000000000000" pitchFamily="2" charset="0"/>
                                      <a:cs typeface="CMU Sans Serif" panose="02000603000000000000" pitchFamily="2" charset="0"/>
                                    </a:rPr>
                                  </m:ctrlPr>
                                </m:dPr>
                                <m:e>
                                  <m:r>
                                    <a:rPr lang="es-CO" sz="3200" i="1">
                                      <a:latin typeface="Cambria Math" panose="02040503050406030204" pitchFamily="18" charset="0"/>
                                      <a:ea typeface="CMU Sans Serif" panose="02000603000000000000" pitchFamily="2" charset="0"/>
                                      <a:cs typeface="CMU Sans Serif" panose="02000603000000000000" pitchFamily="2" charset="0"/>
                                    </a:rPr>
                                    <m:t>𝐴</m:t>
                                  </m:r>
                                  <m:d>
                                    <m:dPr>
                                      <m:ctrlPr>
                                        <a:rPr lang="es-CO" sz="3200" i="1">
                                          <a:latin typeface="Cambria Math" panose="02040503050406030204" pitchFamily="18" charset="0"/>
                                          <a:ea typeface="CMU Sans Serif" panose="02000603000000000000" pitchFamily="2" charset="0"/>
                                          <a:cs typeface="CMU Sans Serif" panose="02000603000000000000" pitchFamily="2" charset="0"/>
                                        </a:rPr>
                                      </m:ctrlPr>
                                    </m:dPr>
                                    <m:e>
                                      <m:sSub>
                                        <m:sSubPr>
                                          <m:ctrlPr>
                                            <a:rPr lang="es-CO" sz="3200" i="1">
                                              <a:latin typeface="Cambria Math" panose="02040503050406030204" pitchFamily="18" charset="0"/>
                                              <a:ea typeface="CMU Sans Serif" panose="02000603000000000000" pitchFamily="2" charset="0"/>
                                              <a:cs typeface="CMU Sans Serif" panose="02000603000000000000" pitchFamily="2" charset="0"/>
                                            </a:rPr>
                                          </m:ctrlPr>
                                        </m:sSubPr>
                                        <m:e>
                                          <m:r>
                                            <a:rPr lang="es-CO" sz="3200" i="1">
                                              <a:latin typeface="Cambria Math" panose="02040503050406030204" pitchFamily="18" charset="0"/>
                                              <a:ea typeface="CMU Sans Serif" panose="02000603000000000000" pitchFamily="2" charset="0"/>
                                              <a:cs typeface="CMU Sans Serif" panose="02000603000000000000" pitchFamily="2" charset="0"/>
                                            </a:rPr>
                                            <m:t>𝑣</m:t>
                                          </m:r>
                                        </m:e>
                                        <m:sub>
                                          <m:r>
                                            <a:rPr lang="es-CO" sz="3200" i="1">
                                              <a:latin typeface="Cambria Math" panose="02040503050406030204" pitchFamily="18" charset="0"/>
                                              <a:ea typeface="CMU Sans Serif" panose="02000603000000000000" pitchFamily="2" charset="0"/>
                                              <a:cs typeface="CMU Sans Serif" panose="02000603000000000000" pitchFamily="2" charset="0"/>
                                            </a:rPr>
                                            <m:t>2</m:t>
                                          </m:r>
                                        </m:sub>
                                      </m:sSub>
                                    </m:e>
                                  </m:d>
                                  <m:r>
                                    <a:rPr lang="es-CO" sz="3200" i="1">
                                      <a:latin typeface="Cambria Math" panose="02040503050406030204" pitchFamily="18" charset="0"/>
                                      <a:ea typeface="CMU Sans Serif" panose="02000603000000000000" pitchFamily="2" charset="0"/>
                                      <a:cs typeface="CMU Sans Serif" panose="02000603000000000000" pitchFamily="2" charset="0"/>
                                    </a:rPr>
                                    <m:t>=</m:t>
                                  </m:r>
                                  <m:r>
                                    <a:rPr lang="es-CO" sz="3200" i="1">
                                      <a:latin typeface="Cambria Math" panose="02040503050406030204" pitchFamily="18" charset="0"/>
                                      <a:ea typeface="CMU Sans Serif" panose="02000603000000000000" pitchFamily="2" charset="0"/>
                                      <a:cs typeface="CMU Sans Serif" panose="02000603000000000000" pitchFamily="2" charset="0"/>
                                    </a:rPr>
                                    <m:t>𝑦</m:t>
                                  </m:r>
                                </m:e>
                              </m:d>
                            </m:e>
                          </m:func>
                        </m:den>
                      </m:f>
                      <m:r>
                        <a:rPr lang="es-CO" sz="3200" i="1">
                          <a:latin typeface="Cambria Math" panose="02040503050406030204" pitchFamily="18" charset="0"/>
                          <a:ea typeface="CMU Sans Serif" panose="02000603000000000000" pitchFamily="2" charset="0"/>
                          <a:cs typeface="CMU Sans Serif" panose="02000603000000000000" pitchFamily="2" charset="0"/>
                        </a:rPr>
                        <m:t> </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m:t>
                      </m:r>
                      <m:sSup>
                        <m:sSup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sSup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𝑒</m:t>
                          </m:r>
                        </m:e>
                        <m:sup>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𝜖</m:t>
                          </m:r>
                        </m:sup>
                      </m:sSup>
                      <m:r>
                        <a:rPr lang="es-CO" sz="3200" b="0" i="1" smtClean="0">
                          <a:latin typeface="Cambria Math" panose="02040503050406030204" pitchFamily="18" charset="0"/>
                          <a:ea typeface="CMU Sans Serif" panose="02000603000000000000" pitchFamily="2" charset="0"/>
                          <a:cs typeface="CMU Sans Serif" panose="02000603000000000000" pitchFamily="2" charset="0"/>
                        </a:rPr>
                        <m:t>,</m:t>
                      </m:r>
                    </m:oMath>
                  </m:oMathPara>
                </a14:m>
                <a:endParaRPr lang="es-CO" sz="3200" b="0" dirty="0">
                  <a:latin typeface="CMU Sans Serif" panose="02000603000000000000" pitchFamily="2" charset="0"/>
                  <a:ea typeface="CMU Sans Serif" panose="02000603000000000000" pitchFamily="2" charset="0"/>
                  <a:cs typeface="CMU Sans Serif" panose="02000603000000000000" pitchFamily="2" charset="0"/>
                </a:endParaRPr>
              </a:p>
              <a:p>
                <a:pPr algn="just"/>
                <a:endParaRPr lang="es-CO" sz="3200" b="0" dirty="0">
                  <a:latin typeface="CMU Sans Serif" panose="02000603000000000000" pitchFamily="2" charset="0"/>
                  <a:ea typeface="CMU Sans Serif" panose="02000603000000000000" pitchFamily="2" charset="0"/>
                  <a:cs typeface="CMU Sans Serif" panose="02000603000000000000" pitchFamily="2" charset="0"/>
                </a:endParaRPr>
              </a:p>
              <a:p>
                <a:pPr algn="just"/>
                <a:r>
                  <a:rPr lang="en-US" sz="3200" dirty="0">
                    <a:latin typeface="CMU Sans Serif" panose="02000603000000000000" pitchFamily="2" charset="0"/>
                    <a:ea typeface="CMU Sans Serif" panose="02000603000000000000" pitchFamily="2" charset="0"/>
                    <a:cs typeface="CMU Sans Serif" panose="02000603000000000000" pitchFamily="2" charset="0"/>
                  </a:rPr>
                  <a:t>Para </a:t>
                </a:r>
                <a:r>
                  <a:rPr lang="en-US" sz="3200" dirty="0" err="1">
                    <a:latin typeface="CMU Sans Serif" panose="02000603000000000000" pitchFamily="2" charset="0"/>
                    <a:ea typeface="CMU Sans Serif" panose="02000603000000000000" pitchFamily="2" charset="0"/>
                    <a:cs typeface="CMU Sans Serif" panose="02000603000000000000" pitchFamily="2" charset="0"/>
                  </a:rPr>
                  <a:t>todo</a:t>
                </a:r>
                <a:r>
                  <a:rPr lang="en-US" sz="3200" dirty="0">
                    <a:latin typeface="CMU Sans Serif" panose="02000603000000000000" pitchFamily="2" charset="0"/>
                    <a:ea typeface="CMU Sans Serif" panose="02000603000000000000" pitchFamily="2" charset="0"/>
                    <a:cs typeface="CMU Sans Serif" panose="02000603000000000000" pitchFamily="2" charset="0"/>
                  </a:rPr>
                  <a:t> </a:t>
                </a:r>
                <a14:m>
                  <m:oMath xmlns:m="http://schemas.openxmlformats.org/officeDocument/2006/math">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𝑦</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m:t>
                    </m:r>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𝑅𝑎𝑛𝑔𝑜</m:t>
                    </m:r>
                    <m:d>
                      <m:dPr>
                        <m:ctrlPr>
                          <a:rPr lang="es-CO" sz="32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3200" b="0" i="1" smtClean="0">
                            <a:latin typeface="Cambria Math" panose="02040503050406030204" pitchFamily="18" charset="0"/>
                            <a:ea typeface="CMU Sans Serif" panose="02000603000000000000" pitchFamily="2" charset="0"/>
                            <a:cs typeface="CMU Sans Serif" panose="02000603000000000000" pitchFamily="2" charset="0"/>
                          </a:rPr>
                          <m:t>𝐴</m:t>
                        </m:r>
                      </m:e>
                    </m:d>
                    <m:r>
                      <a:rPr lang="es-CO" sz="3200" b="0" i="1" smtClean="0">
                        <a:latin typeface="Cambria Math" panose="02040503050406030204" pitchFamily="18" charset="0"/>
                        <a:ea typeface="CMU Sans Serif" panose="02000603000000000000" pitchFamily="2" charset="0"/>
                        <a:cs typeface="CMU Sans Serif" panose="02000603000000000000" pitchFamily="2" charset="0"/>
                      </a:rPr>
                      <m:t>.</m:t>
                    </m:r>
                  </m:oMath>
                </a14:m>
                <a:endParaRPr lang="en-US" sz="3200" dirty="0">
                  <a:latin typeface="CMU Sans Serif" panose="02000603000000000000" pitchFamily="2" charset="0"/>
                  <a:ea typeface="CMU Sans Serif" panose="02000603000000000000" pitchFamily="2" charset="0"/>
                  <a:cs typeface="CMU Sans Serif" panose="02000603000000000000" pitchFamily="2" charset="0"/>
                </a:endParaRPr>
              </a:p>
            </p:txBody>
          </p:sp>
        </mc:Choice>
        <mc:Fallback xmlns="">
          <p:sp>
            <p:nvSpPr>
              <p:cNvPr id="16" name="CuadroTexto 15">
                <a:extLst>
                  <a:ext uri="{FF2B5EF4-FFF2-40B4-BE49-F238E27FC236}">
                    <a16:creationId xmlns:a16="http://schemas.microsoft.com/office/drawing/2014/main" id="{183A7154-5DF6-C6F1-C453-D1E8137F8A36}"/>
                  </a:ext>
                </a:extLst>
              </p:cNvPr>
              <p:cNvSpPr txBox="1">
                <a:spLocks noRot="1" noChangeAspect="1" noMove="1" noResize="1" noEditPoints="1" noAdjustHandles="1" noChangeArrowheads="1" noChangeShapeType="1" noTextEdit="1"/>
              </p:cNvSpPr>
              <p:nvPr/>
            </p:nvSpPr>
            <p:spPr>
              <a:xfrm>
                <a:off x="1780419" y="1509561"/>
                <a:ext cx="13573510" cy="3594382"/>
              </a:xfrm>
              <a:prstGeom prst="rect">
                <a:avLst/>
              </a:prstGeom>
              <a:blipFill>
                <a:blip r:embed="rId5"/>
                <a:stretch>
                  <a:fillRect l="-1123" t="-1868" b="-4924"/>
                </a:stretch>
              </a:blipFill>
            </p:spPr>
            <p:txBody>
              <a:bodyPr/>
              <a:lstStyle/>
              <a:p>
                <a:r>
                  <a:rPr lang="es-CO">
                    <a:noFill/>
                  </a:rPr>
                  <a:t> </a:t>
                </a:r>
              </a:p>
            </p:txBody>
          </p:sp>
        </mc:Fallback>
      </mc:AlternateContent>
      <p:pic>
        <p:nvPicPr>
          <p:cNvPr id="59" name="Imagen 58" descr="Forma&#10;&#10;Descripción generada automáticamente con confianza baja">
            <a:extLst>
              <a:ext uri="{FF2B5EF4-FFF2-40B4-BE49-F238E27FC236}">
                <a16:creationId xmlns:a16="http://schemas.microsoft.com/office/drawing/2014/main" id="{FD307CFF-92B6-DF5D-A5F4-78DADBB5A4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5633376"/>
            <a:ext cx="1916727" cy="1916727"/>
          </a:xfrm>
          <a:prstGeom prst="rect">
            <a:avLst/>
          </a:prstGeom>
        </p:spPr>
      </p:pic>
      <p:pic>
        <p:nvPicPr>
          <p:cNvPr id="60" name="Imagen 59" descr="Forma&#10;&#10;Descripción generada automáticamente con confianza baja">
            <a:extLst>
              <a:ext uri="{FF2B5EF4-FFF2-40B4-BE49-F238E27FC236}">
                <a16:creationId xmlns:a16="http://schemas.microsoft.com/office/drawing/2014/main" id="{60A43214-B0B1-AFDA-8294-C0AC445640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3691" y="8281543"/>
            <a:ext cx="1916727" cy="1916727"/>
          </a:xfrm>
          <a:prstGeom prst="rect">
            <a:avLst/>
          </a:prstGeom>
        </p:spPr>
      </p:pic>
      <p:pic>
        <p:nvPicPr>
          <p:cNvPr id="61" name="Imagen 60" descr="Imagen que contiene Icono&#10;&#10;Descripción generada automáticamente">
            <a:extLst>
              <a:ext uri="{FF2B5EF4-FFF2-40B4-BE49-F238E27FC236}">
                <a16:creationId xmlns:a16="http://schemas.microsoft.com/office/drawing/2014/main" id="{D8EA603B-6BFF-B263-61A1-DAABBD59B8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87400" y="7480960"/>
            <a:ext cx="1005493" cy="1005493"/>
          </a:xfrm>
          <a:prstGeom prst="rect">
            <a:avLst/>
          </a:prstGeom>
        </p:spPr>
      </p:pic>
      <p:sp>
        <p:nvSpPr>
          <p:cNvPr id="64" name="CuadroTexto 63">
            <a:extLst>
              <a:ext uri="{FF2B5EF4-FFF2-40B4-BE49-F238E27FC236}">
                <a16:creationId xmlns:a16="http://schemas.microsoft.com/office/drawing/2014/main" id="{96BA356E-F84D-73B2-F49F-B4C74D397EA9}"/>
              </a:ext>
            </a:extLst>
          </p:cNvPr>
          <p:cNvSpPr txBox="1"/>
          <p:nvPr/>
        </p:nvSpPr>
        <p:spPr>
          <a:xfrm>
            <a:off x="4735907" y="6779008"/>
            <a:ext cx="1142460" cy="461665"/>
          </a:xfrm>
          <a:prstGeom prst="rect">
            <a:avLst/>
          </a:prstGeom>
          <a:noFill/>
        </p:spPr>
        <p:txBody>
          <a:bodyPr wrap="square">
            <a:spAutoFit/>
          </a:bodyPr>
          <a:lstStyle/>
          <a:p>
            <a:r>
              <a:rPr lang="en-US" sz="2400" b="1" dirty="0">
                <a:solidFill>
                  <a:srgbClr val="FF6600"/>
                </a:solidFill>
                <a:latin typeface="Calibri" panose="020F0502020204030204" pitchFamily="34" charset="0"/>
                <a:cs typeface="Calibri" panose="020F0502020204030204" pitchFamily="34" charset="0"/>
              </a:rPr>
              <a:t>Web 1</a:t>
            </a:r>
            <a:endParaRPr lang="en-US" sz="2400" dirty="0">
              <a:solidFill>
                <a:srgbClr val="FF6600"/>
              </a:solidFill>
            </a:endParaRPr>
          </a:p>
        </p:txBody>
      </p:sp>
      <p:sp>
        <p:nvSpPr>
          <p:cNvPr id="65" name="CuadroTexto 64">
            <a:extLst>
              <a:ext uri="{FF2B5EF4-FFF2-40B4-BE49-F238E27FC236}">
                <a16:creationId xmlns:a16="http://schemas.microsoft.com/office/drawing/2014/main" id="{B9C64B0A-0683-5202-02EB-A4C8256A1AC5}"/>
              </a:ext>
            </a:extLst>
          </p:cNvPr>
          <p:cNvSpPr txBox="1"/>
          <p:nvPr/>
        </p:nvSpPr>
        <p:spPr>
          <a:xfrm>
            <a:off x="4793216" y="9720823"/>
            <a:ext cx="1085150" cy="461665"/>
          </a:xfrm>
          <a:prstGeom prst="rect">
            <a:avLst/>
          </a:prstGeom>
          <a:noFill/>
        </p:spPr>
        <p:txBody>
          <a:bodyPr wrap="square">
            <a:spAutoFit/>
          </a:bodyPr>
          <a:lstStyle/>
          <a:p>
            <a:r>
              <a:rPr lang="en-US" sz="2400" b="1" dirty="0">
                <a:solidFill>
                  <a:srgbClr val="00B050"/>
                </a:solidFill>
                <a:latin typeface="Calibri" panose="020F0502020204030204" pitchFamily="34" charset="0"/>
                <a:cs typeface="Calibri" panose="020F0502020204030204" pitchFamily="34" charset="0"/>
              </a:rPr>
              <a:t>Web 2</a:t>
            </a:r>
            <a:endParaRPr lang="en-US" sz="2400" dirty="0">
              <a:solidFill>
                <a:srgbClr val="00B050"/>
              </a:solidFill>
            </a:endParaRPr>
          </a:p>
        </p:txBody>
      </p:sp>
      <p:cxnSp>
        <p:nvCxnSpPr>
          <p:cNvPr id="66" name="Conector recto de flecha 65">
            <a:extLst>
              <a:ext uri="{FF2B5EF4-FFF2-40B4-BE49-F238E27FC236}">
                <a16:creationId xmlns:a16="http://schemas.microsoft.com/office/drawing/2014/main" id="{404542F3-B8B7-6631-EBC8-CD654AA9B3AA}"/>
              </a:ext>
            </a:extLst>
          </p:cNvPr>
          <p:cNvCxnSpPr>
            <a:cxnSpLocks/>
          </p:cNvCxnSpPr>
          <p:nvPr/>
        </p:nvCxnSpPr>
        <p:spPr>
          <a:xfrm flipH="1">
            <a:off x="7479327" y="6315942"/>
            <a:ext cx="262246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7" name="Rectángulo 66">
            <a:extLst>
              <a:ext uri="{FF2B5EF4-FFF2-40B4-BE49-F238E27FC236}">
                <a16:creationId xmlns:a16="http://schemas.microsoft.com/office/drawing/2014/main" id="{AF3034A6-3436-C6B7-B057-C02258466DAC}"/>
              </a:ext>
            </a:extLst>
          </p:cNvPr>
          <p:cNvSpPr/>
          <p:nvPr/>
        </p:nvSpPr>
        <p:spPr>
          <a:xfrm>
            <a:off x="7491274" y="647902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ángulo 67">
            <a:extLst>
              <a:ext uri="{FF2B5EF4-FFF2-40B4-BE49-F238E27FC236}">
                <a16:creationId xmlns:a16="http://schemas.microsoft.com/office/drawing/2014/main" id="{6084DC77-2F28-1764-4B1F-EFB0B27EBEAC}"/>
              </a:ext>
            </a:extLst>
          </p:cNvPr>
          <p:cNvSpPr/>
          <p:nvPr/>
        </p:nvSpPr>
        <p:spPr>
          <a:xfrm>
            <a:off x="7921634" y="647902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ángulo 68">
            <a:extLst>
              <a:ext uri="{FF2B5EF4-FFF2-40B4-BE49-F238E27FC236}">
                <a16:creationId xmlns:a16="http://schemas.microsoft.com/office/drawing/2014/main" id="{8ECAD8AB-F084-2C07-2F7C-F93BA52BADC7}"/>
              </a:ext>
            </a:extLst>
          </p:cNvPr>
          <p:cNvSpPr/>
          <p:nvPr/>
        </p:nvSpPr>
        <p:spPr>
          <a:xfrm>
            <a:off x="8351994" y="647902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adroTexto 69">
            <a:extLst>
              <a:ext uri="{FF2B5EF4-FFF2-40B4-BE49-F238E27FC236}">
                <a16:creationId xmlns:a16="http://schemas.microsoft.com/office/drawing/2014/main" id="{5BD5F164-1DE0-2AAC-D457-ADCA1598F998}"/>
              </a:ext>
            </a:extLst>
          </p:cNvPr>
          <p:cNvSpPr txBox="1"/>
          <p:nvPr/>
        </p:nvSpPr>
        <p:spPr>
          <a:xfrm>
            <a:off x="7491274" y="6502877"/>
            <a:ext cx="430360" cy="369332"/>
          </a:xfrm>
          <a:prstGeom prst="rect">
            <a:avLst/>
          </a:prstGeom>
          <a:noFill/>
        </p:spPr>
        <p:txBody>
          <a:bodyPr wrap="square" rtlCol="0">
            <a:spAutoFit/>
          </a:bodyPr>
          <a:lstStyle/>
          <a:p>
            <a:pPr algn="ctr"/>
            <a:r>
              <a:rPr lang="en-US" dirty="0"/>
              <a:t>1</a:t>
            </a:r>
          </a:p>
        </p:txBody>
      </p:sp>
      <p:sp>
        <p:nvSpPr>
          <p:cNvPr id="71" name="CuadroTexto 70">
            <a:extLst>
              <a:ext uri="{FF2B5EF4-FFF2-40B4-BE49-F238E27FC236}">
                <a16:creationId xmlns:a16="http://schemas.microsoft.com/office/drawing/2014/main" id="{DA8F9865-D26D-C4F0-06DF-1F13C462E0CF}"/>
              </a:ext>
            </a:extLst>
          </p:cNvPr>
          <p:cNvSpPr txBox="1"/>
          <p:nvPr/>
        </p:nvSpPr>
        <p:spPr>
          <a:xfrm>
            <a:off x="7921634" y="6502877"/>
            <a:ext cx="430360" cy="369332"/>
          </a:xfrm>
          <a:prstGeom prst="rect">
            <a:avLst/>
          </a:prstGeom>
          <a:noFill/>
        </p:spPr>
        <p:txBody>
          <a:bodyPr wrap="square" rtlCol="0">
            <a:spAutoFit/>
          </a:bodyPr>
          <a:lstStyle/>
          <a:p>
            <a:pPr algn="ctr"/>
            <a:r>
              <a:rPr lang="en-US" dirty="0"/>
              <a:t>0</a:t>
            </a:r>
          </a:p>
        </p:txBody>
      </p:sp>
      <p:sp>
        <p:nvSpPr>
          <p:cNvPr id="72" name="CuadroTexto 71">
            <a:extLst>
              <a:ext uri="{FF2B5EF4-FFF2-40B4-BE49-F238E27FC236}">
                <a16:creationId xmlns:a16="http://schemas.microsoft.com/office/drawing/2014/main" id="{3D997913-1430-083D-5458-BD064CC695F5}"/>
              </a:ext>
            </a:extLst>
          </p:cNvPr>
          <p:cNvSpPr txBox="1"/>
          <p:nvPr/>
        </p:nvSpPr>
        <p:spPr>
          <a:xfrm>
            <a:off x="8351994" y="6502877"/>
            <a:ext cx="430360" cy="369332"/>
          </a:xfrm>
          <a:prstGeom prst="rect">
            <a:avLst/>
          </a:prstGeom>
          <a:noFill/>
        </p:spPr>
        <p:txBody>
          <a:bodyPr wrap="square" rtlCol="0">
            <a:spAutoFit/>
          </a:bodyPr>
          <a:lstStyle/>
          <a:p>
            <a:pPr algn="ctr"/>
            <a:r>
              <a:rPr lang="en-US" dirty="0"/>
              <a:t>0</a:t>
            </a:r>
          </a:p>
        </p:txBody>
      </p:sp>
      <p:sp>
        <p:nvSpPr>
          <p:cNvPr id="73" name="CuadroTexto 72">
            <a:extLst>
              <a:ext uri="{FF2B5EF4-FFF2-40B4-BE49-F238E27FC236}">
                <a16:creationId xmlns:a16="http://schemas.microsoft.com/office/drawing/2014/main" id="{DA1CE778-D39C-E54D-671F-6F4EBCAF09AB}"/>
              </a:ext>
            </a:extLst>
          </p:cNvPr>
          <p:cNvSpPr txBox="1"/>
          <p:nvPr/>
        </p:nvSpPr>
        <p:spPr>
          <a:xfrm>
            <a:off x="8843044" y="6333600"/>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74" name="Rectángulo 73">
            <a:extLst>
              <a:ext uri="{FF2B5EF4-FFF2-40B4-BE49-F238E27FC236}">
                <a16:creationId xmlns:a16="http://schemas.microsoft.com/office/drawing/2014/main" id="{DF7B7D26-888D-E858-F4BA-FA1A8BEC55D0}"/>
              </a:ext>
            </a:extLst>
          </p:cNvPr>
          <p:cNvSpPr/>
          <p:nvPr/>
        </p:nvSpPr>
        <p:spPr>
          <a:xfrm>
            <a:off x="10656566" y="649994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ángulo 74">
            <a:extLst>
              <a:ext uri="{FF2B5EF4-FFF2-40B4-BE49-F238E27FC236}">
                <a16:creationId xmlns:a16="http://schemas.microsoft.com/office/drawing/2014/main" id="{B11BE62B-A1D4-164E-DC4B-4684DD0E62D9}"/>
              </a:ext>
            </a:extLst>
          </p:cNvPr>
          <p:cNvSpPr/>
          <p:nvPr/>
        </p:nvSpPr>
        <p:spPr>
          <a:xfrm>
            <a:off x="11086926" y="649994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ángulo 75">
            <a:extLst>
              <a:ext uri="{FF2B5EF4-FFF2-40B4-BE49-F238E27FC236}">
                <a16:creationId xmlns:a16="http://schemas.microsoft.com/office/drawing/2014/main" id="{A50B8182-7B58-6856-B992-F5F01363F0CD}"/>
              </a:ext>
            </a:extLst>
          </p:cNvPr>
          <p:cNvSpPr/>
          <p:nvPr/>
        </p:nvSpPr>
        <p:spPr>
          <a:xfrm>
            <a:off x="11517286" y="649994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uadroTexto 76">
            <a:extLst>
              <a:ext uri="{FF2B5EF4-FFF2-40B4-BE49-F238E27FC236}">
                <a16:creationId xmlns:a16="http://schemas.microsoft.com/office/drawing/2014/main" id="{5BC7C277-6A8E-4259-DDEB-FBE07D02EF5D}"/>
              </a:ext>
            </a:extLst>
          </p:cNvPr>
          <p:cNvSpPr txBox="1"/>
          <p:nvPr/>
        </p:nvSpPr>
        <p:spPr>
          <a:xfrm>
            <a:off x="10656566" y="6523797"/>
            <a:ext cx="430360" cy="369332"/>
          </a:xfrm>
          <a:prstGeom prst="rect">
            <a:avLst/>
          </a:prstGeom>
          <a:noFill/>
        </p:spPr>
        <p:txBody>
          <a:bodyPr wrap="square" rtlCol="0">
            <a:spAutoFit/>
          </a:bodyPr>
          <a:lstStyle/>
          <a:p>
            <a:pPr algn="ctr"/>
            <a:r>
              <a:rPr lang="en-US" dirty="0"/>
              <a:t>1</a:t>
            </a:r>
          </a:p>
        </p:txBody>
      </p:sp>
      <p:sp>
        <p:nvSpPr>
          <p:cNvPr id="78" name="CuadroTexto 77">
            <a:extLst>
              <a:ext uri="{FF2B5EF4-FFF2-40B4-BE49-F238E27FC236}">
                <a16:creationId xmlns:a16="http://schemas.microsoft.com/office/drawing/2014/main" id="{66389319-BC09-CE03-EFF7-D78DFE057840}"/>
              </a:ext>
            </a:extLst>
          </p:cNvPr>
          <p:cNvSpPr txBox="1"/>
          <p:nvPr/>
        </p:nvSpPr>
        <p:spPr>
          <a:xfrm>
            <a:off x="11086926" y="6523797"/>
            <a:ext cx="430360" cy="369332"/>
          </a:xfrm>
          <a:prstGeom prst="rect">
            <a:avLst/>
          </a:prstGeom>
          <a:noFill/>
        </p:spPr>
        <p:txBody>
          <a:bodyPr wrap="square" rtlCol="0">
            <a:spAutoFit/>
          </a:bodyPr>
          <a:lstStyle/>
          <a:p>
            <a:pPr algn="ctr"/>
            <a:r>
              <a:rPr lang="en-US" dirty="0"/>
              <a:t>1</a:t>
            </a:r>
          </a:p>
        </p:txBody>
      </p:sp>
      <p:sp>
        <p:nvSpPr>
          <p:cNvPr id="79" name="CuadroTexto 78">
            <a:extLst>
              <a:ext uri="{FF2B5EF4-FFF2-40B4-BE49-F238E27FC236}">
                <a16:creationId xmlns:a16="http://schemas.microsoft.com/office/drawing/2014/main" id="{00205C8E-B2C8-44A3-407C-F1E10C0057E7}"/>
              </a:ext>
            </a:extLst>
          </p:cNvPr>
          <p:cNvSpPr txBox="1"/>
          <p:nvPr/>
        </p:nvSpPr>
        <p:spPr>
          <a:xfrm>
            <a:off x="11517286" y="6523797"/>
            <a:ext cx="430360" cy="369332"/>
          </a:xfrm>
          <a:prstGeom prst="rect">
            <a:avLst/>
          </a:prstGeom>
          <a:noFill/>
        </p:spPr>
        <p:txBody>
          <a:bodyPr wrap="square" rtlCol="0">
            <a:spAutoFit/>
          </a:bodyPr>
          <a:lstStyle/>
          <a:p>
            <a:pPr algn="ctr"/>
            <a:r>
              <a:rPr lang="en-US" dirty="0"/>
              <a:t>0</a:t>
            </a:r>
          </a:p>
        </p:txBody>
      </p:sp>
      <p:pic>
        <p:nvPicPr>
          <p:cNvPr id="80" name="Imagen 79" descr="Forma&#10;&#10;Descripción generada automáticamente con confianza baja">
            <a:extLst>
              <a:ext uri="{FF2B5EF4-FFF2-40B4-BE49-F238E27FC236}">
                <a16:creationId xmlns:a16="http://schemas.microsoft.com/office/drawing/2014/main" id="{5C6E8E9E-887F-D3FA-5C7D-B03850A544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78871" y="6407779"/>
            <a:ext cx="571165" cy="571165"/>
          </a:xfrm>
          <a:prstGeom prst="rect">
            <a:avLst/>
          </a:prstGeom>
        </p:spPr>
      </p:pic>
      <p:cxnSp>
        <p:nvCxnSpPr>
          <p:cNvPr id="81" name="Conector recto de flecha 80">
            <a:extLst>
              <a:ext uri="{FF2B5EF4-FFF2-40B4-BE49-F238E27FC236}">
                <a16:creationId xmlns:a16="http://schemas.microsoft.com/office/drawing/2014/main" id="{95DE5A26-32BD-3E12-DBA8-0441FA6D6BA1}"/>
              </a:ext>
            </a:extLst>
          </p:cNvPr>
          <p:cNvCxnSpPr>
            <a:cxnSpLocks/>
          </p:cNvCxnSpPr>
          <p:nvPr/>
        </p:nvCxnSpPr>
        <p:spPr>
          <a:xfrm flipH="1">
            <a:off x="10226529" y="6322688"/>
            <a:ext cx="218924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3" name="Rectángulo 82">
            <a:extLst>
              <a:ext uri="{FF2B5EF4-FFF2-40B4-BE49-F238E27FC236}">
                <a16:creationId xmlns:a16="http://schemas.microsoft.com/office/drawing/2014/main" id="{EFB31484-F497-718F-2B2C-8106A8690FA4}"/>
              </a:ext>
            </a:extLst>
          </p:cNvPr>
          <p:cNvSpPr/>
          <p:nvPr/>
        </p:nvSpPr>
        <p:spPr>
          <a:xfrm>
            <a:off x="7491274" y="942875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ángulo 83">
            <a:extLst>
              <a:ext uri="{FF2B5EF4-FFF2-40B4-BE49-F238E27FC236}">
                <a16:creationId xmlns:a16="http://schemas.microsoft.com/office/drawing/2014/main" id="{5CA05D72-8BFB-84E3-DCE4-1F84C46D895C}"/>
              </a:ext>
            </a:extLst>
          </p:cNvPr>
          <p:cNvSpPr/>
          <p:nvPr/>
        </p:nvSpPr>
        <p:spPr>
          <a:xfrm>
            <a:off x="7921634" y="942875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ángulo 84">
            <a:extLst>
              <a:ext uri="{FF2B5EF4-FFF2-40B4-BE49-F238E27FC236}">
                <a16:creationId xmlns:a16="http://schemas.microsoft.com/office/drawing/2014/main" id="{FC926CA4-EF14-CCBD-2ABF-864D1A63CB15}"/>
              </a:ext>
            </a:extLst>
          </p:cNvPr>
          <p:cNvSpPr/>
          <p:nvPr/>
        </p:nvSpPr>
        <p:spPr>
          <a:xfrm>
            <a:off x="8351994" y="942875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uadroTexto 85">
            <a:extLst>
              <a:ext uri="{FF2B5EF4-FFF2-40B4-BE49-F238E27FC236}">
                <a16:creationId xmlns:a16="http://schemas.microsoft.com/office/drawing/2014/main" id="{56514B37-A0D7-ACE6-1B2D-B36742852A3C}"/>
              </a:ext>
            </a:extLst>
          </p:cNvPr>
          <p:cNvSpPr txBox="1"/>
          <p:nvPr/>
        </p:nvSpPr>
        <p:spPr>
          <a:xfrm>
            <a:off x="7491274" y="9452611"/>
            <a:ext cx="430360" cy="369332"/>
          </a:xfrm>
          <a:prstGeom prst="rect">
            <a:avLst/>
          </a:prstGeom>
          <a:noFill/>
        </p:spPr>
        <p:txBody>
          <a:bodyPr wrap="square" rtlCol="0">
            <a:spAutoFit/>
          </a:bodyPr>
          <a:lstStyle/>
          <a:p>
            <a:pPr algn="ctr"/>
            <a:r>
              <a:rPr lang="en-US" dirty="0"/>
              <a:t>0</a:t>
            </a:r>
          </a:p>
        </p:txBody>
      </p:sp>
      <p:sp>
        <p:nvSpPr>
          <p:cNvPr id="87" name="CuadroTexto 86">
            <a:extLst>
              <a:ext uri="{FF2B5EF4-FFF2-40B4-BE49-F238E27FC236}">
                <a16:creationId xmlns:a16="http://schemas.microsoft.com/office/drawing/2014/main" id="{A342F6F9-B44B-DB26-6E6C-55A2613FC592}"/>
              </a:ext>
            </a:extLst>
          </p:cNvPr>
          <p:cNvSpPr txBox="1"/>
          <p:nvPr/>
        </p:nvSpPr>
        <p:spPr>
          <a:xfrm>
            <a:off x="7921634" y="9452611"/>
            <a:ext cx="430360" cy="369332"/>
          </a:xfrm>
          <a:prstGeom prst="rect">
            <a:avLst/>
          </a:prstGeom>
          <a:noFill/>
        </p:spPr>
        <p:txBody>
          <a:bodyPr wrap="square" rtlCol="0">
            <a:spAutoFit/>
          </a:bodyPr>
          <a:lstStyle/>
          <a:p>
            <a:pPr algn="ctr"/>
            <a:r>
              <a:rPr lang="en-US" dirty="0"/>
              <a:t>0</a:t>
            </a:r>
          </a:p>
        </p:txBody>
      </p:sp>
      <p:sp>
        <p:nvSpPr>
          <p:cNvPr id="88" name="CuadroTexto 87">
            <a:extLst>
              <a:ext uri="{FF2B5EF4-FFF2-40B4-BE49-F238E27FC236}">
                <a16:creationId xmlns:a16="http://schemas.microsoft.com/office/drawing/2014/main" id="{9B90E35E-1CF1-A17B-BBA2-C0B6C3D1549B}"/>
              </a:ext>
            </a:extLst>
          </p:cNvPr>
          <p:cNvSpPr txBox="1"/>
          <p:nvPr/>
        </p:nvSpPr>
        <p:spPr>
          <a:xfrm>
            <a:off x="8351994" y="9452611"/>
            <a:ext cx="430360" cy="369332"/>
          </a:xfrm>
          <a:prstGeom prst="rect">
            <a:avLst/>
          </a:prstGeom>
          <a:noFill/>
        </p:spPr>
        <p:txBody>
          <a:bodyPr wrap="square" rtlCol="0">
            <a:spAutoFit/>
          </a:bodyPr>
          <a:lstStyle/>
          <a:p>
            <a:pPr algn="ctr"/>
            <a:r>
              <a:rPr lang="en-US" dirty="0"/>
              <a:t>1</a:t>
            </a:r>
          </a:p>
        </p:txBody>
      </p:sp>
      <p:sp>
        <p:nvSpPr>
          <p:cNvPr id="89" name="CuadroTexto 88">
            <a:extLst>
              <a:ext uri="{FF2B5EF4-FFF2-40B4-BE49-F238E27FC236}">
                <a16:creationId xmlns:a16="http://schemas.microsoft.com/office/drawing/2014/main" id="{92B9809C-1DA6-0DF7-CBC2-9E59D70007B9}"/>
              </a:ext>
            </a:extLst>
          </p:cNvPr>
          <p:cNvSpPr txBox="1"/>
          <p:nvPr/>
        </p:nvSpPr>
        <p:spPr>
          <a:xfrm>
            <a:off x="8843044" y="9283334"/>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90" name="Rectángulo 89">
            <a:extLst>
              <a:ext uri="{FF2B5EF4-FFF2-40B4-BE49-F238E27FC236}">
                <a16:creationId xmlns:a16="http://schemas.microsoft.com/office/drawing/2014/main" id="{11281775-638E-687E-91F6-C04BBD2461C0}"/>
              </a:ext>
            </a:extLst>
          </p:cNvPr>
          <p:cNvSpPr/>
          <p:nvPr/>
        </p:nvSpPr>
        <p:spPr>
          <a:xfrm>
            <a:off x="10656566" y="944967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ángulo 90">
            <a:extLst>
              <a:ext uri="{FF2B5EF4-FFF2-40B4-BE49-F238E27FC236}">
                <a16:creationId xmlns:a16="http://schemas.microsoft.com/office/drawing/2014/main" id="{66E8E9EA-E468-2255-49F0-8E15CEB3DC98}"/>
              </a:ext>
            </a:extLst>
          </p:cNvPr>
          <p:cNvSpPr/>
          <p:nvPr/>
        </p:nvSpPr>
        <p:spPr>
          <a:xfrm>
            <a:off x="11086926" y="944967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ángulo 91">
            <a:extLst>
              <a:ext uri="{FF2B5EF4-FFF2-40B4-BE49-F238E27FC236}">
                <a16:creationId xmlns:a16="http://schemas.microsoft.com/office/drawing/2014/main" id="{F06DA9A9-1D57-E1C6-0F65-DF83D7801949}"/>
              </a:ext>
            </a:extLst>
          </p:cNvPr>
          <p:cNvSpPr/>
          <p:nvPr/>
        </p:nvSpPr>
        <p:spPr>
          <a:xfrm>
            <a:off x="11517286" y="9449674"/>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uadroTexto 92">
            <a:extLst>
              <a:ext uri="{FF2B5EF4-FFF2-40B4-BE49-F238E27FC236}">
                <a16:creationId xmlns:a16="http://schemas.microsoft.com/office/drawing/2014/main" id="{BA32D2C7-0646-A8E9-1E84-795AA1232754}"/>
              </a:ext>
            </a:extLst>
          </p:cNvPr>
          <p:cNvSpPr txBox="1"/>
          <p:nvPr/>
        </p:nvSpPr>
        <p:spPr>
          <a:xfrm>
            <a:off x="10656566" y="9473531"/>
            <a:ext cx="430360" cy="369332"/>
          </a:xfrm>
          <a:prstGeom prst="rect">
            <a:avLst/>
          </a:prstGeom>
          <a:noFill/>
        </p:spPr>
        <p:txBody>
          <a:bodyPr wrap="square" rtlCol="0">
            <a:spAutoFit/>
          </a:bodyPr>
          <a:lstStyle/>
          <a:p>
            <a:pPr algn="ctr"/>
            <a:r>
              <a:rPr lang="en-US" dirty="0"/>
              <a:t>1</a:t>
            </a:r>
          </a:p>
        </p:txBody>
      </p:sp>
      <p:sp>
        <p:nvSpPr>
          <p:cNvPr id="94" name="CuadroTexto 93">
            <a:extLst>
              <a:ext uri="{FF2B5EF4-FFF2-40B4-BE49-F238E27FC236}">
                <a16:creationId xmlns:a16="http://schemas.microsoft.com/office/drawing/2014/main" id="{7292ED25-A1EE-1D8C-6F47-3BF2A20374D5}"/>
              </a:ext>
            </a:extLst>
          </p:cNvPr>
          <p:cNvSpPr txBox="1"/>
          <p:nvPr/>
        </p:nvSpPr>
        <p:spPr>
          <a:xfrm>
            <a:off x="11086926" y="9473531"/>
            <a:ext cx="430360" cy="369332"/>
          </a:xfrm>
          <a:prstGeom prst="rect">
            <a:avLst/>
          </a:prstGeom>
          <a:noFill/>
        </p:spPr>
        <p:txBody>
          <a:bodyPr wrap="square" rtlCol="0">
            <a:spAutoFit/>
          </a:bodyPr>
          <a:lstStyle/>
          <a:p>
            <a:pPr algn="ctr"/>
            <a:r>
              <a:rPr lang="en-US" dirty="0"/>
              <a:t>1</a:t>
            </a:r>
          </a:p>
        </p:txBody>
      </p:sp>
      <p:sp>
        <p:nvSpPr>
          <p:cNvPr id="95" name="CuadroTexto 94">
            <a:extLst>
              <a:ext uri="{FF2B5EF4-FFF2-40B4-BE49-F238E27FC236}">
                <a16:creationId xmlns:a16="http://schemas.microsoft.com/office/drawing/2014/main" id="{0968E838-3550-DBBD-51AC-D6197F421568}"/>
              </a:ext>
            </a:extLst>
          </p:cNvPr>
          <p:cNvSpPr txBox="1"/>
          <p:nvPr/>
        </p:nvSpPr>
        <p:spPr>
          <a:xfrm>
            <a:off x="11517286" y="9473531"/>
            <a:ext cx="430360" cy="369332"/>
          </a:xfrm>
          <a:prstGeom prst="rect">
            <a:avLst/>
          </a:prstGeom>
          <a:noFill/>
        </p:spPr>
        <p:txBody>
          <a:bodyPr wrap="square" rtlCol="0">
            <a:spAutoFit/>
          </a:bodyPr>
          <a:lstStyle/>
          <a:p>
            <a:pPr algn="ctr"/>
            <a:r>
              <a:rPr lang="en-US" dirty="0"/>
              <a:t>0</a:t>
            </a:r>
          </a:p>
        </p:txBody>
      </p:sp>
      <p:pic>
        <p:nvPicPr>
          <p:cNvPr id="96" name="Imagen 95" descr="Forma&#10;&#10;Descripción generada automáticamente con confianza baja">
            <a:extLst>
              <a:ext uri="{FF2B5EF4-FFF2-40B4-BE49-F238E27FC236}">
                <a16:creationId xmlns:a16="http://schemas.microsoft.com/office/drawing/2014/main" id="{14FB6112-2DBC-B295-384D-DAA780A986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78871" y="9357513"/>
            <a:ext cx="571165" cy="571165"/>
          </a:xfrm>
          <a:prstGeom prst="rect">
            <a:avLst/>
          </a:prstGeom>
        </p:spPr>
      </p:pic>
      <p:cxnSp>
        <p:nvCxnSpPr>
          <p:cNvPr id="98" name="Conector recto de flecha 97">
            <a:extLst>
              <a:ext uri="{FF2B5EF4-FFF2-40B4-BE49-F238E27FC236}">
                <a16:creationId xmlns:a16="http://schemas.microsoft.com/office/drawing/2014/main" id="{F5BA5DFF-4BF0-5529-4F40-7B6C1045CED5}"/>
              </a:ext>
            </a:extLst>
          </p:cNvPr>
          <p:cNvCxnSpPr>
            <a:cxnSpLocks/>
          </p:cNvCxnSpPr>
          <p:nvPr/>
        </p:nvCxnSpPr>
        <p:spPr>
          <a:xfrm flipH="1" flipV="1">
            <a:off x="12466252" y="6333600"/>
            <a:ext cx="770297" cy="13058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0" name="CuadroTexto 99">
            <a:extLst>
              <a:ext uri="{FF2B5EF4-FFF2-40B4-BE49-F238E27FC236}">
                <a16:creationId xmlns:a16="http://schemas.microsoft.com/office/drawing/2014/main" id="{845F3FE4-DA6D-DE77-A0E6-D17815B178F2}"/>
              </a:ext>
            </a:extLst>
          </p:cNvPr>
          <p:cNvSpPr txBox="1"/>
          <p:nvPr/>
        </p:nvSpPr>
        <p:spPr>
          <a:xfrm>
            <a:off x="10119272" y="6319308"/>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p:sp>
        <p:nvSpPr>
          <p:cNvPr id="101" name="CuadroTexto 100">
            <a:extLst>
              <a:ext uri="{FF2B5EF4-FFF2-40B4-BE49-F238E27FC236}">
                <a16:creationId xmlns:a16="http://schemas.microsoft.com/office/drawing/2014/main" id="{9F8348F4-4268-D7AC-7CE6-82E24858D9DD}"/>
              </a:ext>
            </a:extLst>
          </p:cNvPr>
          <p:cNvSpPr txBox="1"/>
          <p:nvPr/>
        </p:nvSpPr>
        <p:spPr>
          <a:xfrm>
            <a:off x="10119272" y="9304254"/>
            <a:ext cx="43036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18" name="CuadroTexto 117">
                <a:extLst>
                  <a:ext uri="{FF2B5EF4-FFF2-40B4-BE49-F238E27FC236}">
                    <a16:creationId xmlns:a16="http://schemas.microsoft.com/office/drawing/2014/main" id="{505B4E5E-E89A-B6F2-4D52-160B7ECAD9B5}"/>
                  </a:ext>
                </a:extLst>
              </p:cNvPr>
              <p:cNvSpPr txBox="1"/>
              <p:nvPr/>
            </p:nvSpPr>
            <p:spPr>
              <a:xfrm>
                <a:off x="10379126" y="7111628"/>
                <a:ext cx="18362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funcPr>
                        <m:fName>
                          <m:r>
                            <m:rPr>
                              <m:sty m:val="p"/>
                            </m:rPr>
                            <a:rPr lang="es-CO" sz="1800" b="0" i="0" smtClean="0">
                              <a:latin typeface="Cambria Math" panose="02040503050406030204" pitchFamily="18" charset="0"/>
                              <a:ea typeface="CMU Sans Serif" panose="02000603000000000000" pitchFamily="2" charset="0"/>
                              <a:cs typeface="CMU Sans Serif" panose="02000603000000000000" pitchFamily="2" charset="0"/>
                            </a:rPr>
                            <m:t>Pr</m:t>
                          </m:r>
                        </m:fName>
                        <m:e>
                          <m:d>
                            <m:d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1800" b="0" i="1" smtClean="0">
                                  <a:latin typeface="Cambria Math" panose="02040503050406030204" pitchFamily="18" charset="0"/>
                                  <a:ea typeface="CMU Sans Serif" panose="02000603000000000000" pitchFamily="2" charset="0"/>
                                  <a:cs typeface="CMU Sans Serif" panose="02000603000000000000" pitchFamily="2" charset="0"/>
                                </a:rPr>
                                <m:t>𝐴</m:t>
                              </m:r>
                              <m:d>
                                <m:d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dPr>
                                <m:e>
                                  <m:sSub>
                                    <m:sSub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1800" b="0" i="1" smtClean="0">
                                          <a:latin typeface="Cambria Math" panose="02040503050406030204" pitchFamily="18" charset="0"/>
                                          <a:ea typeface="CMU Sans Serif" panose="02000603000000000000" pitchFamily="2" charset="0"/>
                                          <a:cs typeface="CMU Sans Serif" panose="02000603000000000000" pitchFamily="2" charset="0"/>
                                        </a:rPr>
                                        <m:t>𝑣</m:t>
                                      </m:r>
                                    </m:e>
                                    <m:sub>
                                      <m:r>
                                        <a:rPr lang="es-CO" sz="1800" b="0" i="1" smtClean="0">
                                          <a:latin typeface="Cambria Math" panose="02040503050406030204" pitchFamily="18" charset="0"/>
                                          <a:ea typeface="CMU Sans Serif" panose="02000603000000000000" pitchFamily="2" charset="0"/>
                                          <a:cs typeface="CMU Sans Serif" panose="02000603000000000000" pitchFamily="2" charset="0"/>
                                        </a:rPr>
                                        <m:t>1</m:t>
                                      </m:r>
                                    </m:sub>
                                  </m:sSub>
                                </m:e>
                              </m:d>
                              <m:r>
                                <a:rPr lang="es-CO" sz="1800" b="0" i="1" smtClean="0">
                                  <a:latin typeface="Cambria Math" panose="02040503050406030204" pitchFamily="18" charset="0"/>
                                  <a:ea typeface="CMU Sans Serif" panose="02000603000000000000" pitchFamily="2" charset="0"/>
                                  <a:cs typeface="CMU Sans Serif" panose="02000603000000000000" pitchFamily="2" charset="0"/>
                                </a:rPr>
                                <m:t>=</m:t>
                              </m:r>
                              <m:r>
                                <a:rPr lang="es-CO" sz="1800" b="0" i="1" smtClean="0">
                                  <a:latin typeface="Cambria Math" panose="02040503050406030204" pitchFamily="18" charset="0"/>
                                  <a:ea typeface="CMU Sans Serif" panose="02000603000000000000" pitchFamily="2" charset="0"/>
                                  <a:cs typeface="CMU Sans Serif" panose="02000603000000000000" pitchFamily="2" charset="0"/>
                                </a:rPr>
                                <m:t>𝑦</m:t>
                              </m:r>
                            </m:e>
                          </m:d>
                        </m:e>
                      </m:func>
                    </m:oMath>
                  </m:oMathPara>
                </a14:m>
                <a:endParaRPr lang="en-US" dirty="0"/>
              </a:p>
            </p:txBody>
          </p:sp>
        </mc:Choice>
        <mc:Fallback xmlns="">
          <p:sp>
            <p:nvSpPr>
              <p:cNvPr id="118" name="CuadroTexto 117">
                <a:extLst>
                  <a:ext uri="{FF2B5EF4-FFF2-40B4-BE49-F238E27FC236}">
                    <a16:creationId xmlns:a16="http://schemas.microsoft.com/office/drawing/2014/main" id="{505B4E5E-E89A-B6F2-4D52-160B7ECAD9B5}"/>
                  </a:ext>
                </a:extLst>
              </p:cNvPr>
              <p:cNvSpPr txBox="1">
                <a:spLocks noRot="1" noChangeAspect="1" noMove="1" noResize="1" noEditPoints="1" noAdjustHandles="1" noChangeArrowheads="1" noChangeShapeType="1" noTextEdit="1"/>
              </p:cNvSpPr>
              <p:nvPr/>
            </p:nvSpPr>
            <p:spPr>
              <a:xfrm>
                <a:off x="10379126" y="7111628"/>
                <a:ext cx="1836275"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uadroTexto 118">
                <a:extLst>
                  <a:ext uri="{FF2B5EF4-FFF2-40B4-BE49-F238E27FC236}">
                    <a16:creationId xmlns:a16="http://schemas.microsoft.com/office/drawing/2014/main" id="{F3097886-787A-155B-A20B-7912C84B3094}"/>
                  </a:ext>
                </a:extLst>
              </p:cNvPr>
              <p:cNvSpPr txBox="1"/>
              <p:nvPr/>
            </p:nvSpPr>
            <p:spPr>
              <a:xfrm>
                <a:off x="10417852" y="8784924"/>
                <a:ext cx="18362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funcPr>
                        <m:fName>
                          <m:r>
                            <m:rPr>
                              <m:sty m:val="p"/>
                            </m:rPr>
                            <a:rPr lang="es-CO" sz="1800" b="0" i="0" smtClean="0">
                              <a:latin typeface="Cambria Math" panose="02040503050406030204" pitchFamily="18" charset="0"/>
                              <a:ea typeface="CMU Sans Serif" panose="02000603000000000000" pitchFamily="2" charset="0"/>
                              <a:cs typeface="CMU Sans Serif" panose="02000603000000000000" pitchFamily="2" charset="0"/>
                            </a:rPr>
                            <m:t>Pr</m:t>
                          </m:r>
                        </m:fName>
                        <m:e>
                          <m:d>
                            <m:d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1800" b="0" i="1" smtClean="0">
                                  <a:latin typeface="Cambria Math" panose="02040503050406030204" pitchFamily="18" charset="0"/>
                                  <a:ea typeface="CMU Sans Serif" panose="02000603000000000000" pitchFamily="2" charset="0"/>
                                  <a:cs typeface="CMU Sans Serif" panose="02000603000000000000" pitchFamily="2" charset="0"/>
                                </a:rPr>
                                <m:t>𝐴</m:t>
                              </m:r>
                              <m:d>
                                <m:d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dPr>
                                <m:e>
                                  <m:sSub>
                                    <m:sSubPr>
                                      <m:ctrlPr>
                                        <a:rPr lang="es-CO" sz="18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1800" b="0" i="1" smtClean="0">
                                          <a:latin typeface="Cambria Math" panose="02040503050406030204" pitchFamily="18" charset="0"/>
                                          <a:ea typeface="CMU Sans Serif" panose="02000603000000000000" pitchFamily="2" charset="0"/>
                                          <a:cs typeface="CMU Sans Serif" panose="02000603000000000000" pitchFamily="2" charset="0"/>
                                        </a:rPr>
                                        <m:t>𝑣</m:t>
                                      </m:r>
                                    </m:e>
                                    <m:sub>
                                      <m:r>
                                        <a:rPr lang="es-CO" sz="1800" b="0" i="1" smtClean="0">
                                          <a:latin typeface="Cambria Math" panose="02040503050406030204" pitchFamily="18" charset="0"/>
                                          <a:ea typeface="CMU Sans Serif" panose="02000603000000000000" pitchFamily="2" charset="0"/>
                                          <a:cs typeface="CMU Sans Serif" panose="02000603000000000000" pitchFamily="2" charset="0"/>
                                        </a:rPr>
                                        <m:t>2</m:t>
                                      </m:r>
                                    </m:sub>
                                  </m:sSub>
                                </m:e>
                              </m:d>
                              <m:r>
                                <a:rPr lang="es-CO" sz="1800" b="0" i="1" smtClean="0">
                                  <a:latin typeface="Cambria Math" panose="02040503050406030204" pitchFamily="18" charset="0"/>
                                  <a:ea typeface="CMU Sans Serif" panose="02000603000000000000" pitchFamily="2" charset="0"/>
                                  <a:cs typeface="CMU Sans Serif" panose="02000603000000000000" pitchFamily="2" charset="0"/>
                                </a:rPr>
                                <m:t>=</m:t>
                              </m:r>
                              <m:r>
                                <a:rPr lang="es-CO" sz="1800" b="0" i="1" smtClean="0">
                                  <a:latin typeface="Cambria Math" panose="02040503050406030204" pitchFamily="18" charset="0"/>
                                  <a:ea typeface="CMU Sans Serif" panose="02000603000000000000" pitchFamily="2" charset="0"/>
                                  <a:cs typeface="CMU Sans Serif" panose="02000603000000000000" pitchFamily="2" charset="0"/>
                                </a:rPr>
                                <m:t>𝑦</m:t>
                              </m:r>
                            </m:e>
                          </m:d>
                        </m:e>
                      </m:func>
                    </m:oMath>
                  </m:oMathPara>
                </a14:m>
                <a:endParaRPr lang="en-US" dirty="0"/>
              </a:p>
            </p:txBody>
          </p:sp>
        </mc:Choice>
        <mc:Fallback xmlns="">
          <p:sp>
            <p:nvSpPr>
              <p:cNvPr id="119" name="CuadroTexto 118">
                <a:extLst>
                  <a:ext uri="{FF2B5EF4-FFF2-40B4-BE49-F238E27FC236}">
                    <a16:creationId xmlns:a16="http://schemas.microsoft.com/office/drawing/2014/main" id="{F3097886-787A-155B-A20B-7912C84B3094}"/>
                  </a:ext>
                </a:extLst>
              </p:cNvPr>
              <p:cNvSpPr txBox="1">
                <a:spLocks noRot="1" noChangeAspect="1" noMove="1" noResize="1" noEditPoints="1" noAdjustHandles="1" noChangeArrowheads="1" noChangeShapeType="1" noTextEdit="1"/>
              </p:cNvSpPr>
              <p:nvPr/>
            </p:nvSpPr>
            <p:spPr>
              <a:xfrm>
                <a:off x="10417852" y="8784924"/>
                <a:ext cx="1836275" cy="369332"/>
              </a:xfrm>
              <a:prstGeom prst="rect">
                <a:avLst/>
              </a:prstGeom>
              <a:blipFill>
                <a:blip r:embed="rId11"/>
                <a:stretch>
                  <a:fillRect b="-6557"/>
                </a:stretch>
              </a:blipFill>
            </p:spPr>
            <p:txBody>
              <a:bodyPr/>
              <a:lstStyle/>
              <a:p>
                <a:r>
                  <a:rPr lang="en-US">
                    <a:noFill/>
                  </a:rPr>
                  <a:t> </a:t>
                </a:r>
              </a:p>
            </p:txBody>
          </p:sp>
        </mc:Fallback>
      </mc:AlternateContent>
      <p:pic>
        <p:nvPicPr>
          <p:cNvPr id="121" name="Imagen 120">
            <a:extLst>
              <a:ext uri="{FF2B5EF4-FFF2-40B4-BE49-F238E27FC236}">
                <a16:creationId xmlns:a16="http://schemas.microsoft.com/office/drawing/2014/main" id="{98AE9B07-3A9B-66D2-F25F-0691E809BE0F}"/>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812901" y="7736841"/>
            <a:ext cx="993061" cy="749612"/>
          </a:xfrm>
          <a:prstGeom prst="rect">
            <a:avLst/>
          </a:prstGeom>
        </p:spPr>
      </p:pic>
      <p:sp>
        <p:nvSpPr>
          <p:cNvPr id="54" name="CuadroTexto 53">
            <a:extLst>
              <a:ext uri="{FF2B5EF4-FFF2-40B4-BE49-F238E27FC236}">
                <a16:creationId xmlns:a16="http://schemas.microsoft.com/office/drawing/2014/main" id="{016E5D8F-994E-A2E9-FF88-7111C85BEE75}"/>
              </a:ext>
            </a:extLst>
          </p:cNvPr>
          <p:cNvSpPr txBox="1"/>
          <p:nvPr/>
        </p:nvSpPr>
        <p:spPr>
          <a:xfrm>
            <a:off x="5949733" y="5325941"/>
            <a:ext cx="1142460"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Client</a:t>
            </a:r>
            <a:endParaRPr lang="en-US" sz="2400" dirty="0"/>
          </a:p>
        </p:txBody>
      </p:sp>
      <p:sp>
        <p:nvSpPr>
          <p:cNvPr id="55" name="CuadroTexto 54">
            <a:extLst>
              <a:ext uri="{FF2B5EF4-FFF2-40B4-BE49-F238E27FC236}">
                <a16:creationId xmlns:a16="http://schemas.microsoft.com/office/drawing/2014/main" id="{B00C383D-011C-8D31-DABD-7A1DA7AA13D3}"/>
              </a:ext>
            </a:extLst>
          </p:cNvPr>
          <p:cNvSpPr txBox="1"/>
          <p:nvPr/>
        </p:nvSpPr>
        <p:spPr>
          <a:xfrm>
            <a:off x="13375051" y="6916987"/>
            <a:ext cx="1142460" cy="461665"/>
          </a:xfrm>
          <a:prstGeom prst="rect">
            <a:avLst/>
          </a:prstGeom>
          <a:noFill/>
        </p:spPr>
        <p:txBody>
          <a:bodyPr wrap="square">
            <a:spAutoFit/>
          </a:bodyPr>
          <a:lstStyle/>
          <a:p>
            <a:pPr algn="ctr"/>
            <a:r>
              <a:rPr lang="en-US" sz="2400" b="1" dirty="0">
                <a:latin typeface="Calibri" panose="020F0502020204030204" pitchFamily="34" charset="0"/>
                <a:cs typeface="Calibri" panose="020F0502020204030204" pitchFamily="34" charset="0"/>
              </a:rPr>
              <a:t>Server</a:t>
            </a:r>
            <a:endParaRPr lang="en-US" sz="2400" dirty="0"/>
          </a:p>
        </p:txBody>
      </p:sp>
      <p:cxnSp>
        <p:nvCxnSpPr>
          <p:cNvPr id="9" name="Conector recto de flecha 8">
            <a:extLst>
              <a:ext uri="{FF2B5EF4-FFF2-40B4-BE49-F238E27FC236}">
                <a16:creationId xmlns:a16="http://schemas.microsoft.com/office/drawing/2014/main" id="{087851A8-5D7F-74D1-4AEF-E7089A41C3DE}"/>
              </a:ext>
            </a:extLst>
          </p:cNvPr>
          <p:cNvCxnSpPr>
            <a:cxnSpLocks/>
          </p:cNvCxnSpPr>
          <p:nvPr/>
        </p:nvCxnSpPr>
        <p:spPr>
          <a:xfrm>
            <a:off x="7404074" y="9304255"/>
            <a:ext cx="262885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a:extLst>
              <a:ext uri="{FF2B5EF4-FFF2-40B4-BE49-F238E27FC236}">
                <a16:creationId xmlns:a16="http://schemas.microsoft.com/office/drawing/2014/main" id="{FF81D2AB-3039-C923-FAA0-D80426E29EAD}"/>
              </a:ext>
            </a:extLst>
          </p:cNvPr>
          <p:cNvCxnSpPr>
            <a:cxnSpLocks/>
          </p:cNvCxnSpPr>
          <p:nvPr/>
        </p:nvCxnSpPr>
        <p:spPr>
          <a:xfrm>
            <a:off x="10140185" y="9304254"/>
            <a:ext cx="2275589" cy="109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28B461AE-8419-A6E6-9120-77B64EDD1506}"/>
              </a:ext>
            </a:extLst>
          </p:cNvPr>
          <p:cNvCxnSpPr>
            <a:cxnSpLocks/>
          </p:cNvCxnSpPr>
          <p:nvPr/>
        </p:nvCxnSpPr>
        <p:spPr>
          <a:xfrm flipV="1">
            <a:off x="12573000" y="8111647"/>
            <a:ext cx="605486" cy="12035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4" name="Imagen 3" descr="Forma&#10;&#10;Descripción generada automáticamente con confianza baja">
            <a:extLst>
              <a:ext uri="{FF2B5EF4-FFF2-40B4-BE49-F238E27FC236}">
                <a16:creationId xmlns:a16="http://schemas.microsoft.com/office/drawing/2014/main" id="{21ACB081-4487-1174-7523-CB5708F4DE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99606" y="5941766"/>
            <a:ext cx="930443" cy="930443"/>
          </a:xfrm>
          <a:prstGeom prst="rect">
            <a:avLst/>
          </a:prstGeom>
        </p:spPr>
      </p:pic>
      <p:pic>
        <p:nvPicPr>
          <p:cNvPr id="5" name="Imagen 4" descr="Forma&#10;&#10;Descripción generada automáticamente con confianza baja">
            <a:extLst>
              <a:ext uri="{FF2B5EF4-FFF2-40B4-BE49-F238E27FC236}">
                <a16:creationId xmlns:a16="http://schemas.microsoft.com/office/drawing/2014/main" id="{37962087-BE59-A0C4-6C6E-1401AE38E72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14167" y="8946171"/>
            <a:ext cx="930443" cy="930443"/>
          </a:xfrm>
          <a:prstGeom prst="rect">
            <a:avLst/>
          </a:prstGeom>
        </p:spPr>
      </p:pic>
    </p:spTree>
    <p:extLst>
      <p:ext uri="{BB962C8B-B14F-4D97-AF65-F5344CB8AC3E}">
        <p14:creationId xmlns:p14="http://schemas.microsoft.com/office/powerpoint/2010/main" val="256822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925426" y="417599"/>
            <a:ext cx="12312188" cy="865622"/>
          </a:xfrm>
          <a:prstGeom prst="rect">
            <a:avLst/>
          </a:prstGeom>
        </p:spPr>
        <p:txBody>
          <a:bodyPr lIns="0" tIns="0" rIns="0" bIns="0" rtlCol="0" anchor="t">
            <a:spAutoFit/>
          </a:bodyPr>
          <a:lstStyle/>
          <a:p>
            <a:pPr>
              <a:lnSpc>
                <a:spcPts val="7000"/>
              </a:lnSpc>
            </a:pP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Estado del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Arte</a:t>
            </a:r>
            <a:endPar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 name="CuadroTexto 8">
            <a:extLst>
              <a:ext uri="{FF2B5EF4-FFF2-40B4-BE49-F238E27FC236}">
                <a16:creationId xmlns:a16="http://schemas.microsoft.com/office/drawing/2014/main" id="{9CCDF5FC-9FDC-75F7-4071-74B91DDDDA35}"/>
              </a:ext>
            </a:extLst>
          </p:cNvPr>
          <p:cNvSpPr txBox="1"/>
          <p:nvPr/>
        </p:nvSpPr>
        <p:spPr>
          <a:xfrm>
            <a:off x="1058311" y="1555471"/>
            <a:ext cx="9402279" cy="584775"/>
          </a:xfrm>
          <a:prstGeom prst="rect">
            <a:avLst/>
          </a:prstGeom>
          <a:noFill/>
        </p:spPr>
        <p:txBody>
          <a:bodyPr wrap="square">
            <a:spAutoFit/>
          </a:bodyPr>
          <a:lstStyle/>
          <a:p>
            <a:pPr marL="457200" indent="-457200" algn="just">
              <a:buClr>
                <a:srgbClr val="00B0F0"/>
              </a:buClr>
              <a:buSzPct val="150000"/>
              <a:buFont typeface="Arial" panose="020B0604020202020204" pitchFamily="34" charset="0"/>
              <a:buChar char="•"/>
            </a:pPr>
            <a:r>
              <a:rPr lang="es-CO" sz="3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L</a:t>
            </a:r>
            <a:r>
              <a:rPr lang="es-CO" sz="3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ocal </a:t>
            </a:r>
            <a:r>
              <a:rPr lang="es-CO" sz="3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hashing</a:t>
            </a:r>
            <a:r>
              <a:rPr lang="es-CO" sz="3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o Transformada de Hadamard</a:t>
            </a:r>
          </a:p>
        </p:txBody>
      </p:sp>
      <p:pic>
        <p:nvPicPr>
          <p:cNvPr id="12" name="Imagen 11" descr="Forma&#10;&#10;Descripción generada automáticamente con confianza baja">
            <a:extLst>
              <a:ext uri="{FF2B5EF4-FFF2-40B4-BE49-F238E27FC236}">
                <a16:creationId xmlns:a16="http://schemas.microsoft.com/office/drawing/2014/main" id="{A939853A-6BD0-A986-160A-8E313B4D0F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269" y="5026611"/>
            <a:ext cx="930443" cy="930443"/>
          </a:xfrm>
          <a:prstGeom prst="rect">
            <a:avLst/>
          </a:prstGeom>
        </p:spPr>
      </p:pic>
      <p:sp>
        <p:nvSpPr>
          <p:cNvPr id="13" name="CuadroTexto 12">
            <a:extLst>
              <a:ext uri="{FF2B5EF4-FFF2-40B4-BE49-F238E27FC236}">
                <a16:creationId xmlns:a16="http://schemas.microsoft.com/office/drawing/2014/main" id="{51425C8F-EF6F-9DF4-1EF2-6C839A2BB297}"/>
              </a:ext>
            </a:extLst>
          </p:cNvPr>
          <p:cNvSpPr txBox="1"/>
          <p:nvPr/>
        </p:nvSpPr>
        <p:spPr>
          <a:xfrm>
            <a:off x="1589087" y="5877957"/>
            <a:ext cx="1142460" cy="461665"/>
          </a:xfrm>
          <a:prstGeom prst="rect">
            <a:avLst/>
          </a:prstGeom>
          <a:noFill/>
        </p:spPr>
        <p:txBody>
          <a:bodyPr wrap="square">
            <a:spAutoFit/>
          </a:bodyPr>
          <a:lstStyle/>
          <a:p>
            <a:r>
              <a:rPr lang="en-US" sz="2400" b="1" dirty="0">
                <a:solidFill>
                  <a:srgbClr val="FF6600"/>
                </a:solidFill>
                <a:latin typeface="Calibri" panose="020F0502020204030204" pitchFamily="34" charset="0"/>
                <a:cs typeface="Calibri" panose="020F0502020204030204" pitchFamily="34" charset="0"/>
              </a:rPr>
              <a:t>Web 1</a:t>
            </a:r>
            <a:endParaRPr lang="en-US" sz="2400" dirty="0">
              <a:solidFill>
                <a:srgbClr val="FF6600"/>
              </a:solidFill>
            </a:endParaRPr>
          </a:p>
        </p:txBody>
      </p:sp>
      <p:cxnSp>
        <p:nvCxnSpPr>
          <p:cNvPr id="14" name="Conector recto de flecha 13">
            <a:extLst>
              <a:ext uri="{FF2B5EF4-FFF2-40B4-BE49-F238E27FC236}">
                <a16:creationId xmlns:a16="http://schemas.microsoft.com/office/drawing/2014/main" id="{D456F931-9BC0-9C92-8802-F82BA0959216}"/>
              </a:ext>
            </a:extLst>
          </p:cNvPr>
          <p:cNvCxnSpPr>
            <a:cxnSpLocks/>
          </p:cNvCxnSpPr>
          <p:nvPr/>
        </p:nvCxnSpPr>
        <p:spPr>
          <a:xfrm flipV="1">
            <a:off x="2800402" y="4607466"/>
            <a:ext cx="1457453" cy="78020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ángulo 20">
            <a:extLst>
              <a:ext uri="{FF2B5EF4-FFF2-40B4-BE49-F238E27FC236}">
                <a16:creationId xmlns:a16="http://schemas.microsoft.com/office/drawing/2014/main" id="{529C278B-0449-919F-E1ED-AF5D001C4EB9}"/>
              </a:ext>
            </a:extLst>
          </p:cNvPr>
          <p:cNvSpPr/>
          <p:nvPr/>
        </p:nvSpPr>
        <p:spPr>
          <a:xfrm>
            <a:off x="4408024" y="551397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a:extLst>
              <a:ext uri="{FF2B5EF4-FFF2-40B4-BE49-F238E27FC236}">
                <a16:creationId xmlns:a16="http://schemas.microsoft.com/office/drawing/2014/main" id="{74F30330-3160-72C0-F9F6-15ACAEA2FCF9}"/>
              </a:ext>
            </a:extLst>
          </p:cNvPr>
          <p:cNvSpPr/>
          <p:nvPr/>
        </p:nvSpPr>
        <p:spPr>
          <a:xfrm>
            <a:off x="4838384" y="551397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a:extLst>
              <a:ext uri="{FF2B5EF4-FFF2-40B4-BE49-F238E27FC236}">
                <a16:creationId xmlns:a16="http://schemas.microsoft.com/office/drawing/2014/main" id="{02C90918-DB6D-83A2-1A6C-73C92AA1803D}"/>
              </a:ext>
            </a:extLst>
          </p:cNvPr>
          <p:cNvSpPr/>
          <p:nvPr/>
        </p:nvSpPr>
        <p:spPr>
          <a:xfrm>
            <a:off x="5268744" y="5513970"/>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a:extLst>
              <a:ext uri="{FF2B5EF4-FFF2-40B4-BE49-F238E27FC236}">
                <a16:creationId xmlns:a16="http://schemas.microsoft.com/office/drawing/2014/main" id="{58D61CF0-3468-338A-4718-945C0209CF8A}"/>
              </a:ext>
            </a:extLst>
          </p:cNvPr>
          <p:cNvSpPr txBox="1"/>
          <p:nvPr/>
        </p:nvSpPr>
        <p:spPr>
          <a:xfrm>
            <a:off x="4408024" y="5537827"/>
            <a:ext cx="430360" cy="369332"/>
          </a:xfrm>
          <a:prstGeom prst="rect">
            <a:avLst/>
          </a:prstGeom>
          <a:noFill/>
        </p:spPr>
        <p:txBody>
          <a:bodyPr wrap="square" rtlCol="0">
            <a:spAutoFit/>
          </a:bodyPr>
          <a:lstStyle/>
          <a:p>
            <a:pPr algn="ctr"/>
            <a:r>
              <a:rPr lang="en-US" dirty="0"/>
              <a:t>1</a:t>
            </a:r>
          </a:p>
        </p:txBody>
      </p:sp>
      <p:sp>
        <p:nvSpPr>
          <p:cNvPr id="25" name="CuadroTexto 24">
            <a:extLst>
              <a:ext uri="{FF2B5EF4-FFF2-40B4-BE49-F238E27FC236}">
                <a16:creationId xmlns:a16="http://schemas.microsoft.com/office/drawing/2014/main" id="{D96AECA5-832E-C84E-4B7E-75200BE40BEC}"/>
              </a:ext>
            </a:extLst>
          </p:cNvPr>
          <p:cNvSpPr txBox="1"/>
          <p:nvPr/>
        </p:nvSpPr>
        <p:spPr>
          <a:xfrm>
            <a:off x="4838384" y="5537827"/>
            <a:ext cx="430360" cy="369332"/>
          </a:xfrm>
          <a:prstGeom prst="rect">
            <a:avLst/>
          </a:prstGeom>
          <a:noFill/>
        </p:spPr>
        <p:txBody>
          <a:bodyPr wrap="square" rtlCol="0">
            <a:spAutoFit/>
          </a:bodyPr>
          <a:lstStyle/>
          <a:p>
            <a:pPr algn="ctr"/>
            <a:r>
              <a:rPr lang="en-US" dirty="0"/>
              <a:t>0</a:t>
            </a:r>
          </a:p>
        </p:txBody>
      </p:sp>
      <p:sp>
        <p:nvSpPr>
          <p:cNvPr id="26" name="CuadroTexto 25">
            <a:extLst>
              <a:ext uri="{FF2B5EF4-FFF2-40B4-BE49-F238E27FC236}">
                <a16:creationId xmlns:a16="http://schemas.microsoft.com/office/drawing/2014/main" id="{F291B2C6-9137-164C-92EA-AA2A7A555FA2}"/>
              </a:ext>
            </a:extLst>
          </p:cNvPr>
          <p:cNvSpPr txBox="1"/>
          <p:nvPr/>
        </p:nvSpPr>
        <p:spPr>
          <a:xfrm>
            <a:off x="5268744" y="5537827"/>
            <a:ext cx="430360" cy="369332"/>
          </a:xfrm>
          <a:prstGeom prst="rect">
            <a:avLst/>
          </a:prstGeom>
          <a:noFill/>
        </p:spPr>
        <p:txBody>
          <a:bodyPr wrap="square" rtlCol="0">
            <a:spAutoFit/>
          </a:bodyPr>
          <a:lstStyle/>
          <a:p>
            <a:pPr algn="ctr"/>
            <a:r>
              <a:rPr lang="en-US" dirty="0"/>
              <a:t>0</a:t>
            </a:r>
          </a:p>
        </p:txBody>
      </p:sp>
      <p:pic>
        <p:nvPicPr>
          <p:cNvPr id="30" name="Imagen 29">
            <a:extLst>
              <a:ext uri="{FF2B5EF4-FFF2-40B4-BE49-F238E27FC236}">
                <a16:creationId xmlns:a16="http://schemas.microsoft.com/office/drawing/2014/main" id="{759BE24C-5871-3237-E7B9-857CB82313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5536" y="3671743"/>
            <a:ext cx="6195104" cy="4026818"/>
          </a:xfrm>
          <a:prstGeom prst="rect">
            <a:avLst/>
          </a:prstGeom>
        </p:spPr>
      </p:pic>
      <p:cxnSp>
        <p:nvCxnSpPr>
          <p:cNvPr id="31" name="Conector recto de flecha 30">
            <a:extLst>
              <a:ext uri="{FF2B5EF4-FFF2-40B4-BE49-F238E27FC236}">
                <a16:creationId xmlns:a16="http://schemas.microsoft.com/office/drawing/2014/main" id="{1E109367-22B7-0521-5C28-36C0A4BA52F5}"/>
              </a:ext>
            </a:extLst>
          </p:cNvPr>
          <p:cNvCxnSpPr>
            <a:cxnSpLocks/>
          </p:cNvCxnSpPr>
          <p:nvPr/>
        </p:nvCxnSpPr>
        <p:spPr>
          <a:xfrm flipV="1">
            <a:off x="10900179" y="5361477"/>
            <a:ext cx="2026393" cy="1553946"/>
          </a:xfrm>
          <a:prstGeom prst="straightConnector1">
            <a:avLst/>
          </a:prstGeom>
          <a:ln w="57150">
            <a:solidFill>
              <a:schemeClr val="tx1">
                <a:lumMod val="50000"/>
                <a:lumOff val="50000"/>
              </a:schemeClr>
            </a:solidFill>
            <a:tailEnd type="triangle" w="lg" len="lg"/>
          </a:ln>
        </p:spPr>
        <p:style>
          <a:lnRef idx="1">
            <a:schemeClr val="dk1"/>
          </a:lnRef>
          <a:fillRef idx="0">
            <a:schemeClr val="dk1"/>
          </a:fillRef>
          <a:effectRef idx="0">
            <a:schemeClr val="dk1"/>
          </a:effectRef>
          <a:fontRef idx="minor">
            <a:schemeClr val="tx1"/>
          </a:fontRef>
        </p:style>
      </p:cxnSp>
      <p:cxnSp>
        <p:nvCxnSpPr>
          <p:cNvPr id="34" name="Conector recto de flecha 33">
            <a:extLst>
              <a:ext uri="{FF2B5EF4-FFF2-40B4-BE49-F238E27FC236}">
                <a16:creationId xmlns:a16="http://schemas.microsoft.com/office/drawing/2014/main" id="{9068768E-09F5-7422-CDCF-85992601F306}"/>
              </a:ext>
            </a:extLst>
          </p:cNvPr>
          <p:cNvCxnSpPr>
            <a:cxnSpLocks/>
          </p:cNvCxnSpPr>
          <p:nvPr/>
        </p:nvCxnSpPr>
        <p:spPr>
          <a:xfrm>
            <a:off x="14298141" y="6584545"/>
            <a:ext cx="0" cy="504416"/>
          </a:xfrm>
          <a:prstGeom prst="straightConnector1">
            <a:avLst/>
          </a:prstGeom>
          <a:ln w="762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670FFAEE-4B24-CC9B-305D-F5E5483C25C6}"/>
                  </a:ext>
                </a:extLst>
              </p:cNvPr>
              <p:cNvSpPr txBox="1"/>
              <p:nvPr/>
            </p:nvSpPr>
            <p:spPr>
              <a:xfrm>
                <a:off x="2597804" y="5702495"/>
                <a:ext cx="183627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h</m:t>
                          </m:r>
                        </m:e>
                        <m:sub>
                          <m:r>
                            <a:rPr lang="es-CO" sz="2000" b="0" i="1" smtClean="0">
                              <a:latin typeface="Cambria Math" panose="02040503050406030204" pitchFamily="18" charset="0"/>
                              <a:ea typeface="CMU Sans Serif" panose="02000603000000000000" pitchFamily="2" charset="0"/>
                              <a:cs typeface="CMU Sans Serif" panose="02000603000000000000" pitchFamily="2" charset="0"/>
                            </a:rPr>
                            <m:t>2</m:t>
                          </m:r>
                        </m:sub>
                      </m:sSub>
                      <m:d>
                        <m:d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𝑤𝑒𝑏</m:t>
                          </m:r>
                          <m:r>
                            <a:rPr lang="es-CO" sz="2000" b="0" i="1" smtClean="0">
                              <a:latin typeface="Cambria Math" panose="02040503050406030204" pitchFamily="18" charset="0"/>
                              <a:ea typeface="CMU Sans Serif" panose="02000603000000000000" pitchFamily="2" charset="0"/>
                              <a:cs typeface="CMU Sans Serif" panose="02000603000000000000" pitchFamily="2" charset="0"/>
                            </a:rPr>
                            <m:t>1</m:t>
                          </m:r>
                        </m:e>
                      </m:d>
                      <m:r>
                        <a:rPr lang="es-CO" sz="2000" b="0" i="1" smtClean="0">
                          <a:latin typeface="Cambria Math" panose="02040503050406030204" pitchFamily="18" charset="0"/>
                          <a:ea typeface="CMU Sans Serif" panose="02000603000000000000" pitchFamily="2" charset="0"/>
                          <a:cs typeface="CMU Sans Serif" panose="02000603000000000000" pitchFamily="2" charset="0"/>
                        </a:rPr>
                        <m:t>=1</m:t>
                      </m:r>
                    </m:oMath>
                  </m:oMathPara>
                </a14:m>
                <a:endParaRPr lang="en-US" sz="2000" dirty="0"/>
              </a:p>
            </p:txBody>
          </p:sp>
        </mc:Choice>
        <mc:Fallback xmlns="">
          <p:sp>
            <p:nvSpPr>
              <p:cNvPr id="38" name="CuadroTexto 37">
                <a:extLst>
                  <a:ext uri="{FF2B5EF4-FFF2-40B4-BE49-F238E27FC236}">
                    <a16:creationId xmlns:a16="http://schemas.microsoft.com/office/drawing/2014/main" id="{670FFAEE-4B24-CC9B-305D-F5E5483C25C6}"/>
                  </a:ext>
                </a:extLst>
              </p:cNvPr>
              <p:cNvSpPr txBox="1">
                <a:spLocks noRot="1" noChangeAspect="1" noMove="1" noResize="1" noEditPoints="1" noAdjustHandles="1" noChangeArrowheads="1" noChangeShapeType="1" noTextEdit="1"/>
              </p:cNvSpPr>
              <p:nvPr/>
            </p:nvSpPr>
            <p:spPr>
              <a:xfrm>
                <a:off x="2597804" y="5702495"/>
                <a:ext cx="1836275" cy="400110"/>
              </a:xfrm>
              <a:prstGeom prst="rect">
                <a:avLst/>
              </a:prstGeom>
              <a:blipFill>
                <a:blip r:embed="rId5"/>
                <a:stretch>
                  <a:fillRect/>
                </a:stretch>
              </a:blipFill>
            </p:spPr>
            <p:txBody>
              <a:bodyPr/>
              <a:lstStyle/>
              <a:p>
                <a:r>
                  <a:rPr lang="es-CO">
                    <a:noFill/>
                  </a:rPr>
                  <a:t> </a:t>
                </a:r>
              </a:p>
            </p:txBody>
          </p:sp>
        </mc:Fallback>
      </mc:AlternateContent>
      <p:sp>
        <p:nvSpPr>
          <p:cNvPr id="39" name="CuadroTexto 38">
            <a:extLst>
              <a:ext uri="{FF2B5EF4-FFF2-40B4-BE49-F238E27FC236}">
                <a16:creationId xmlns:a16="http://schemas.microsoft.com/office/drawing/2014/main" id="{E79864AE-F1EE-C6E5-3346-F5CCC21BAE0F}"/>
              </a:ext>
            </a:extLst>
          </p:cNvPr>
          <p:cNvSpPr txBox="1"/>
          <p:nvPr/>
        </p:nvSpPr>
        <p:spPr>
          <a:xfrm>
            <a:off x="11569387" y="5452818"/>
            <a:ext cx="463670" cy="584775"/>
          </a:xfrm>
          <a:prstGeom prst="rect">
            <a:avLst/>
          </a:prstGeom>
          <a:noFill/>
        </p:spPr>
        <p:txBody>
          <a:bodyPr wrap="square">
            <a:spAutoFit/>
          </a:bodyPr>
          <a:lstStyle/>
          <a:p>
            <a:r>
              <a:rPr lang="en-US" sz="3200" b="1" dirty="0">
                <a:solidFill>
                  <a:schemeClr val="tx1">
                    <a:lumMod val="50000"/>
                    <a:lumOff val="50000"/>
                  </a:schemeClr>
                </a:solidFill>
              </a:rPr>
              <a:t>x</a:t>
            </a:r>
          </a:p>
        </p:txBody>
      </p:sp>
      <p:sp>
        <p:nvSpPr>
          <p:cNvPr id="52" name="CuadroTexto 51">
            <a:extLst>
              <a:ext uri="{FF2B5EF4-FFF2-40B4-BE49-F238E27FC236}">
                <a16:creationId xmlns:a16="http://schemas.microsoft.com/office/drawing/2014/main" id="{EFA7E535-783F-38C0-BF03-6B10257CEE30}"/>
              </a:ext>
            </a:extLst>
          </p:cNvPr>
          <p:cNvSpPr txBox="1"/>
          <p:nvPr/>
        </p:nvSpPr>
        <p:spPr>
          <a:xfrm>
            <a:off x="1213080" y="9668728"/>
            <a:ext cx="8554807" cy="307777"/>
          </a:xfrm>
          <a:prstGeom prst="rect">
            <a:avLst/>
          </a:prstGeom>
          <a:noFill/>
        </p:spPr>
        <p:txBody>
          <a:bodyPr wrap="square">
            <a:spAutoFit/>
          </a:bodyPr>
          <a:lstStyle/>
          <a:p>
            <a:pPr algn="just"/>
            <a:r>
              <a:rPr lang="en-US" sz="1400" i="1" dirty="0"/>
              <a:t>1. Wikipedia</a:t>
            </a:r>
            <a:r>
              <a:rPr lang="en-US" sz="1400" dirty="0"/>
              <a:t>. Retrieved July 11, 2022, from https://en.wikipedia.org/wiki/Hadamard_transform</a:t>
            </a:r>
          </a:p>
        </p:txBody>
      </p:sp>
      <p:sp>
        <p:nvSpPr>
          <p:cNvPr id="64" name="CuadroTexto 63">
            <a:extLst>
              <a:ext uri="{FF2B5EF4-FFF2-40B4-BE49-F238E27FC236}">
                <a16:creationId xmlns:a16="http://schemas.microsoft.com/office/drawing/2014/main" id="{09B8CFCB-6E5A-AB12-E13F-9BB2B9DA6F0D}"/>
              </a:ext>
            </a:extLst>
          </p:cNvPr>
          <p:cNvSpPr txBox="1"/>
          <p:nvPr/>
        </p:nvSpPr>
        <p:spPr>
          <a:xfrm>
            <a:off x="11378880" y="2841243"/>
            <a:ext cx="3267165" cy="523220"/>
          </a:xfrm>
          <a:prstGeom prst="rect">
            <a:avLst/>
          </a:prstGeom>
          <a:noFill/>
        </p:spPr>
        <p:txBody>
          <a:bodyPr wrap="square">
            <a:spAutoFit/>
          </a:bodyPr>
          <a:lstStyle/>
          <a:p>
            <a:r>
              <a:rPr lang="en-US" sz="2800" b="1" i="0" u="none" strike="noStrike" baseline="0" dirty="0">
                <a:solidFill>
                  <a:srgbClr val="00B0F0"/>
                </a:solidFill>
                <a:latin typeface="CMU Sans Serif" panose="02000603000000000000" pitchFamily="2" charset="0"/>
                <a:ea typeface="CMU Sans Serif" panose="02000603000000000000" pitchFamily="2" charset="0"/>
                <a:cs typeface="CMU Sans Serif" panose="02000603000000000000" pitchFamily="2" charset="0"/>
              </a:rPr>
              <a:t>Hadamard transform</a:t>
            </a:r>
            <a:endParaRPr lang="en-US" sz="2800" b="1" dirty="0">
              <a:solidFill>
                <a:srgbClr val="00B0F0"/>
              </a:solidFill>
            </a:endParaRPr>
          </a:p>
        </p:txBody>
      </p:sp>
      <p:sp>
        <p:nvSpPr>
          <p:cNvPr id="66" name="CuadroTexto 65">
            <a:extLst>
              <a:ext uri="{FF2B5EF4-FFF2-40B4-BE49-F238E27FC236}">
                <a16:creationId xmlns:a16="http://schemas.microsoft.com/office/drawing/2014/main" id="{CD07DC69-5B97-8270-EB73-E23A3AD9536C}"/>
              </a:ext>
            </a:extLst>
          </p:cNvPr>
          <p:cNvSpPr txBox="1"/>
          <p:nvPr/>
        </p:nvSpPr>
        <p:spPr>
          <a:xfrm>
            <a:off x="1706204" y="2925764"/>
            <a:ext cx="4716441" cy="523220"/>
          </a:xfrm>
          <a:prstGeom prst="rect">
            <a:avLst/>
          </a:prstGeom>
          <a:noFill/>
        </p:spPr>
        <p:txBody>
          <a:bodyPr wrap="square">
            <a:spAutoFit/>
          </a:bodyPr>
          <a:lstStyle/>
          <a:p>
            <a:pPr algn="ctr"/>
            <a:r>
              <a:rPr lang="en-US" sz="2800" b="1" i="0" u="none" strike="noStrike" baseline="0" dirty="0">
                <a:solidFill>
                  <a:srgbClr val="00B0F0"/>
                </a:solidFill>
                <a:latin typeface="CMU Sans Serif" panose="02000603000000000000" pitchFamily="2" charset="0"/>
                <a:ea typeface="CMU Sans Serif" panose="02000603000000000000" pitchFamily="2" charset="0"/>
                <a:cs typeface="CMU Sans Serif" panose="02000603000000000000" pitchFamily="2" charset="0"/>
              </a:rPr>
              <a:t>Local Hashing</a:t>
            </a:r>
            <a:endParaRPr lang="en-US" sz="2800" b="1" dirty="0">
              <a:solidFill>
                <a:srgbClr val="00B0F0"/>
              </a:solidFill>
            </a:endParaRPr>
          </a:p>
        </p:txBody>
      </p:sp>
      <p:sp>
        <p:nvSpPr>
          <p:cNvPr id="69" name="CuadroTexto 68">
            <a:extLst>
              <a:ext uri="{FF2B5EF4-FFF2-40B4-BE49-F238E27FC236}">
                <a16:creationId xmlns:a16="http://schemas.microsoft.com/office/drawing/2014/main" id="{55BB1516-6C64-25DF-D052-88EA6E63F705}"/>
              </a:ext>
            </a:extLst>
          </p:cNvPr>
          <p:cNvSpPr txBox="1"/>
          <p:nvPr/>
        </p:nvSpPr>
        <p:spPr>
          <a:xfrm>
            <a:off x="8534400" y="9668728"/>
            <a:ext cx="9753600" cy="523220"/>
          </a:xfrm>
          <a:prstGeom prst="rect">
            <a:avLst/>
          </a:prstGeom>
          <a:noFill/>
        </p:spPr>
        <p:txBody>
          <a:bodyPr wrap="square">
            <a:spAutoFit/>
          </a:bodyPr>
          <a:lstStyle/>
          <a:p>
            <a:r>
              <a:rPr lang="en-US" sz="1400" i="1" dirty="0">
                <a:effectLst/>
                <a:latin typeface="+mj-lt"/>
                <a:ea typeface="CMU Sans Serif" panose="02000603000000000000" pitchFamily="2" charset="0"/>
                <a:cs typeface="CMU Sans Serif" panose="02000603000000000000" pitchFamily="2" charset="0"/>
              </a:rPr>
              <a:t>2. Ilya </a:t>
            </a:r>
            <a:r>
              <a:rPr lang="en-US" sz="1400" i="1" dirty="0" err="1">
                <a:effectLst/>
                <a:latin typeface="+mj-lt"/>
                <a:ea typeface="CMU Sans Serif" panose="02000603000000000000" pitchFamily="2" charset="0"/>
                <a:cs typeface="CMU Sans Serif" panose="02000603000000000000" pitchFamily="2" charset="0"/>
              </a:rPr>
              <a:t>Katsov</a:t>
            </a:r>
            <a:r>
              <a:rPr lang="en-US" sz="1400" i="1" dirty="0">
                <a:effectLst/>
                <a:latin typeface="+mj-lt"/>
                <a:ea typeface="CMU Sans Serif" panose="02000603000000000000" pitchFamily="2" charset="0"/>
                <a:cs typeface="CMU Sans Serif" panose="02000603000000000000" pitchFamily="2" charset="0"/>
              </a:rPr>
              <a:t>. Probabilistic data structures for web analytics and data mining, </a:t>
            </a:r>
            <a:r>
              <a:rPr lang="en-US" sz="1400" i="1" dirty="0">
                <a:latin typeface="+mj-lt"/>
                <a:ea typeface="CMU Sans Serif" panose="02000603000000000000" pitchFamily="2" charset="0"/>
                <a:cs typeface="CMU Sans Serif" panose="02000603000000000000" pitchFamily="2" charset="0"/>
              </a:rPr>
              <a:t>Retrieve July 11,20022 from https://highlyscalable.wordpress.com/2012/05/01/probabilistic-structures-web-analytics-data-mining/</a:t>
            </a:r>
          </a:p>
        </p:txBody>
      </p:sp>
      <p:pic>
        <p:nvPicPr>
          <p:cNvPr id="37" name="Picture 11">
            <a:extLst>
              <a:ext uri="{FF2B5EF4-FFF2-40B4-BE49-F238E27FC236}">
                <a16:creationId xmlns:a16="http://schemas.microsoft.com/office/drawing/2014/main" id="{55702929-C8C6-DFA1-BEE6-E0F20AD158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7841">
            <a:off x="-3269098" y="7371061"/>
            <a:ext cx="7632736" cy="5822494"/>
          </a:xfrm>
          <a:prstGeom prst="rect">
            <a:avLst/>
          </a:prstGeom>
        </p:spPr>
      </p:pic>
      <p:pic>
        <p:nvPicPr>
          <p:cNvPr id="41" name="Picture 2">
            <a:extLst>
              <a:ext uri="{FF2B5EF4-FFF2-40B4-BE49-F238E27FC236}">
                <a16:creationId xmlns:a16="http://schemas.microsoft.com/office/drawing/2014/main" id="{B1921B6E-FC6A-5429-4383-D8E6DDCCCA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0171" y="-1406042"/>
            <a:ext cx="8307453" cy="6337190"/>
          </a:xfrm>
          <a:prstGeom prst="rect">
            <a:avLst/>
          </a:prstGeom>
        </p:spPr>
      </p:pic>
      <p:cxnSp>
        <p:nvCxnSpPr>
          <p:cNvPr id="3" name="Conector recto de flecha 2">
            <a:extLst>
              <a:ext uri="{FF2B5EF4-FFF2-40B4-BE49-F238E27FC236}">
                <a16:creationId xmlns:a16="http://schemas.microsoft.com/office/drawing/2014/main" id="{109F9580-8B55-883B-A315-5053616A14B2}"/>
              </a:ext>
            </a:extLst>
          </p:cNvPr>
          <p:cNvCxnSpPr>
            <a:cxnSpLocks/>
          </p:cNvCxnSpPr>
          <p:nvPr/>
        </p:nvCxnSpPr>
        <p:spPr>
          <a:xfrm>
            <a:off x="2776975" y="5685851"/>
            <a:ext cx="14574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31459947-9E10-A5BD-07B2-F18A7A78937D}"/>
                  </a:ext>
                </a:extLst>
              </p:cNvPr>
              <p:cNvSpPr txBox="1"/>
              <p:nvPr/>
            </p:nvSpPr>
            <p:spPr>
              <a:xfrm rot="19899199">
                <a:off x="2375808" y="4502710"/>
                <a:ext cx="183627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h</m:t>
                          </m:r>
                        </m:e>
                        <m:sub>
                          <m:r>
                            <a:rPr lang="es-CO" sz="2000" b="0" i="1" smtClean="0">
                              <a:latin typeface="Cambria Math" panose="02040503050406030204" pitchFamily="18" charset="0"/>
                              <a:ea typeface="CMU Sans Serif" panose="02000603000000000000" pitchFamily="2" charset="0"/>
                              <a:cs typeface="CMU Sans Serif" panose="02000603000000000000" pitchFamily="2" charset="0"/>
                            </a:rPr>
                            <m:t>2</m:t>
                          </m:r>
                        </m:sub>
                      </m:sSub>
                      <m:d>
                        <m:d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𝑤𝑒𝑏</m:t>
                          </m:r>
                          <m:r>
                            <a:rPr lang="es-CO" sz="2000" b="0" i="1" smtClean="0">
                              <a:latin typeface="Cambria Math" panose="02040503050406030204" pitchFamily="18" charset="0"/>
                              <a:ea typeface="CMU Sans Serif" panose="02000603000000000000" pitchFamily="2" charset="0"/>
                              <a:cs typeface="CMU Sans Serif" panose="02000603000000000000" pitchFamily="2" charset="0"/>
                            </a:rPr>
                            <m:t>1</m:t>
                          </m:r>
                        </m:e>
                      </m:d>
                      <m:r>
                        <a:rPr lang="es-CO" sz="2000" b="0" i="1" smtClean="0">
                          <a:latin typeface="Cambria Math" panose="02040503050406030204" pitchFamily="18" charset="0"/>
                          <a:ea typeface="CMU Sans Serif" panose="02000603000000000000" pitchFamily="2" charset="0"/>
                          <a:cs typeface="CMU Sans Serif" panose="02000603000000000000" pitchFamily="2" charset="0"/>
                        </a:rPr>
                        <m:t>=2</m:t>
                      </m:r>
                    </m:oMath>
                  </m:oMathPara>
                </a14:m>
                <a:endParaRPr lang="en-US" sz="2000" dirty="0"/>
              </a:p>
            </p:txBody>
          </p:sp>
        </mc:Choice>
        <mc:Fallback xmlns="">
          <p:sp>
            <p:nvSpPr>
              <p:cNvPr id="8" name="CuadroTexto 7">
                <a:extLst>
                  <a:ext uri="{FF2B5EF4-FFF2-40B4-BE49-F238E27FC236}">
                    <a16:creationId xmlns:a16="http://schemas.microsoft.com/office/drawing/2014/main" id="{31459947-9E10-A5BD-07B2-F18A7A78937D}"/>
                  </a:ext>
                </a:extLst>
              </p:cNvPr>
              <p:cNvSpPr txBox="1">
                <a:spLocks noRot="1" noChangeAspect="1" noMove="1" noResize="1" noEditPoints="1" noAdjustHandles="1" noChangeArrowheads="1" noChangeShapeType="1" noTextEdit="1"/>
              </p:cNvSpPr>
              <p:nvPr/>
            </p:nvSpPr>
            <p:spPr>
              <a:xfrm rot="19899199">
                <a:off x="2375808" y="4502710"/>
                <a:ext cx="1836275" cy="400110"/>
              </a:xfrm>
              <a:prstGeom prst="rect">
                <a:avLst/>
              </a:prstGeom>
              <a:blipFill>
                <a:blip r:embed="rId8"/>
                <a:stretch>
                  <a:fillRect/>
                </a:stretch>
              </a:blipFill>
            </p:spPr>
            <p:txBody>
              <a:bodyPr/>
              <a:lstStyle/>
              <a:p>
                <a:r>
                  <a:rPr lang="es-CO">
                    <a:noFill/>
                  </a:rPr>
                  <a:t> </a:t>
                </a:r>
              </a:p>
            </p:txBody>
          </p:sp>
        </mc:Fallback>
      </mc:AlternateContent>
      <p:sp>
        <p:nvSpPr>
          <p:cNvPr id="10" name="Rectángulo 9">
            <a:extLst>
              <a:ext uri="{FF2B5EF4-FFF2-40B4-BE49-F238E27FC236}">
                <a16:creationId xmlns:a16="http://schemas.microsoft.com/office/drawing/2014/main" id="{ABEE14F5-08E3-DBB9-A6A9-2A448CD5BDA1}"/>
              </a:ext>
            </a:extLst>
          </p:cNvPr>
          <p:cNvSpPr/>
          <p:nvPr/>
        </p:nvSpPr>
        <p:spPr>
          <a:xfrm>
            <a:off x="4403357" y="441066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95D71E90-988E-F574-0C0F-169796A4144B}"/>
              </a:ext>
            </a:extLst>
          </p:cNvPr>
          <p:cNvSpPr/>
          <p:nvPr/>
        </p:nvSpPr>
        <p:spPr>
          <a:xfrm>
            <a:off x="4833717" y="441066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318B4D92-FFCB-5132-6F64-4A4303899C57}"/>
              </a:ext>
            </a:extLst>
          </p:cNvPr>
          <p:cNvSpPr/>
          <p:nvPr/>
        </p:nvSpPr>
        <p:spPr>
          <a:xfrm>
            <a:off x="5264077" y="4410668"/>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a:extLst>
              <a:ext uri="{FF2B5EF4-FFF2-40B4-BE49-F238E27FC236}">
                <a16:creationId xmlns:a16="http://schemas.microsoft.com/office/drawing/2014/main" id="{F54BB8BB-AA24-84D7-D0AF-1863A42F6C6B}"/>
              </a:ext>
            </a:extLst>
          </p:cNvPr>
          <p:cNvSpPr txBox="1"/>
          <p:nvPr/>
        </p:nvSpPr>
        <p:spPr>
          <a:xfrm>
            <a:off x="4403357" y="4434525"/>
            <a:ext cx="430360" cy="369332"/>
          </a:xfrm>
          <a:prstGeom prst="rect">
            <a:avLst/>
          </a:prstGeom>
          <a:noFill/>
        </p:spPr>
        <p:txBody>
          <a:bodyPr wrap="square" rtlCol="0">
            <a:spAutoFit/>
          </a:bodyPr>
          <a:lstStyle/>
          <a:p>
            <a:pPr algn="ctr"/>
            <a:r>
              <a:rPr lang="en-US" dirty="0"/>
              <a:t>0</a:t>
            </a:r>
          </a:p>
        </p:txBody>
      </p:sp>
      <p:sp>
        <p:nvSpPr>
          <p:cNvPr id="17" name="CuadroTexto 16">
            <a:extLst>
              <a:ext uri="{FF2B5EF4-FFF2-40B4-BE49-F238E27FC236}">
                <a16:creationId xmlns:a16="http://schemas.microsoft.com/office/drawing/2014/main" id="{A2616DD7-062F-B9D1-CA23-D578B3444E5D}"/>
              </a:ext>
            </a:extLst>
          </p:cNvPr>
          <p:cNvSpPr txBox="1"/>
          <p:nvPr/>
        </p:nvSpPr>
        <p:spPr>
          <a:xfrm>
            <a:off x="4833717" y="4434525"/>
            <a:ext cx="430360" cy="369332"/>
          </a:xfrm>
          <a:prstGeom prst="rect">
            <a:avLst/>
          </a:prstGeom>
          <a:noFill/>
        </p:spPr>
        <p:txBody>
          <a:bodyPr wrap="square" rtlCol="0">
            <a:spAutoFit/>
          </a:bodyPr>
          <a:lstStyle/>
          <a:p>
            <a:pPr algn="ctr"/>
            <a:r>
              <a:rPr lang="en-US" dirty="0"/>
              <a:t>1</a:t>
            </a:r>
          </a:p>
        </p:txBody>
      </p:sp>
      <p:sp>
        <p:nvSpPr>
          <p:cNvPr id="18" name="CuadroTexto 17">
            <a:extLst>
              <a:ext uri="{FF2B5EF4-FFF2-40B4-BE49-F238E27FC236}">
                <a16:creationId xmlns:a16="http://schemas.microsoft.com/office/drawing/2014/main" id="{F9BB4A37-3743-B150-20B4-B594F38AB5C3}"/>
              </a:ext>
            </a:extLst>
          </p:cNvPr>
          <p:cNvSpPr txBox="1"/>
          <p:nvPr/>
        </p:nvSpPr>
        <p:spPr>
          <a:xfrm>
            <a:off x="5264077" y="4434525"/>
            <a:ext cx="430360" cy="369332"/>
          </a:xfrm>
          <a:prstGeom prst="rect">
            <a:avLst/>
          </a:prstGeom>
          <a:noFill/>
        </p:spPr>
        <p:txBody>
          <a:bodyPr wrap="square" rtlCol="0">
            <a:spAutoFit/>
          </a:bodyPr>
          <a:lstStyle/>
          <a:p>
            <a:pPr algn="ctr"/>
            <a:r>
              <a:rPr lang="en-US" dirty="0"/>
              <a:t>0</a:t>
            </a:r>
          </a:p>
        </p:txBody>
      </p:sp>
      <p:cxnSp>
        <p:nvCxnSpPr>
          <p:cNvPr id="20" name="Conector recto de flecha 19">
            <a:extLst>
              <a:ext uri="{FF2B5EF4-FFF2-40B4-BE49-F238E27FC236}">
                <a16:creationId xmlns:a16="http://schemas.microsoft.com/office/drawing/2014/main" id="{7D26BF94-9170-7A8B-6CAC-E1EB4C214A23}"/>
              </a:ext>
            </a:extLst>
          </p:cNvPr>
          <p:cNvCxnSpPr>
            <a:cxnSpLocks/>
          </p:cNvCxnSpPr>
          <p:nvPr/>
        </p:nvCxnSpPr>
        <p:spPr>
          <a:xfrm>
            <a:off x="2776975" y="6126463"/>
            <a:ext cx="1447800" cy="61741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ectángulo 27">
            <a:extLst>
              <a:ext uri="{FF2B5EF4-FFF2-40B4-BE49-F238E27FC236}">
                <a16:creationId xmlns:a16="http://schemas.microsoft.com/office/drawing/2014/main" id="{32E9A12E-90D2-1BEC-55D2-75F895B3780A}"/>
              </a:ext>
            </a:extLst>
          </p:cNvPr>
          <p:cNvSpPr/>
          <p:nvPr/>
        </p:nvSpPr>
        <p:spPr>
          <a:xfrm>
            <a:off x="4403310" y="6583003"/>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a:extLst>
              <a:ext uri="{FF2B5EF4-FFF2-40B4-BE49-F238E27FC236}">
                <a16:creationId xmlns:a16="http://schemas.microsoft.com/office/drawing/2014/main" id="{FD94B075-1295-14C5-C7EE-B8BDA0FD57C0}"/>
              </a:ext>
            </a:extLst>
          </p:cNvPr>
          <p:cNvSpPr/>
          <p:nvPr/>
        </p:nvSpPr>
        <p:spPr>
          <a:xfrm>
            <a:off x="4833670" y="6583003"/>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a:extLst>
              <a:ext uri="{FF2B5EF4-FFF2-40B4-BE49-F238E27FC236}">
                <a16:creationId xmlns:a16="http://schemas.microsoft.com/office/drawing/2014/main" id="{89EE3601-8303-CD7E-1A87-63151EA3D357}"/>
              </a:ext>
            </a:extLst>
          </p:cNvPr>
          <p:cNvSpPr/>
          <p:nvPr/>
        </p:nvSpPr>
        <p:spPr>
          <a:xfrm>
            <a:off x="5264030" y="6583003"/>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adroTexto 32">
            <a:extLst>
              <a:ext uri="{FF2B5EF4-FFF2-40B4-BE49-F238E27FC236}">
                <a16:creationId xmlns:a16="http://schemas.microsoft.com/office/drawing/2014/main" id="{EC95EA6C-7D09-0F89-D3D3-7C972B82CD5F}"/>
              </a:ext>
            </a:extLst>
          </p:cNvPr>
          <p:cNvSpPr txBox="1"/>
          <p:nvPr/>
        </p:nvSpPr>
        <p:spPr>
          <a:xfrm>
            <a:off x="4403310" y="6606860"/>
            <a:ext cx="430360" cy="369332"/>
          </a:xfrm>
          <a:prstGeom prst="rect">
            <a:avLst/>
          </a:prstGeom>
          <a:noFill/>
        </p:spPr>
        <p:txBody>
          <a:bodyPr wrap="square" rtlCol="0">
            <a:spAutoFit/>
          </a:bodyPr>
          <a:lstStyle/>
          <a:p>
            <a:pPr algn="ctr"/>
            <a:r>
              <a:rPr lang="en-US" dirty="0"/>
              <a:t>0</a:t>
            </a:r>
          </a:p>
        </p:txBody>
      </p:sp>
      <p:sp>
        <p:nvSpPr>
          <p:cNvPr id="35" name="CuadroTexto 34">
            <a:extLst>
              <a:ext uri="{FF2B5EF4-FFF2-40B4-BE49-F238E27FC236}">
                <a16:creationId xmlns:a16="http://schemas.microsoft.com/office/drawing/2014/main" id="{9D675978-D043-9F9A-B732-E992470D91DF}"/>
              </a:ext>
            </a:extLst>
          </p:cNvPr>
          <p:cNvSpPr txBox="1"/>
          <p:nvPr/>
        </p:nvSpPr>
        <p:spPr>
          <a:xfrm>
            <a:off x="4833670" y="6606860"/>
            <a:ext cx="430360" cy="369332"/>
          </a:xfrm>
          <a:prstGeom prst="rect">
            <a:avLst/>
          </a:prstGeom>
          <a:noFill/>
        </p:spPr>
        <p:txBody>
          <a:bodyPr wrap="square" rtlCol="0">
            <a:spAutoFit/>
          </a:bodyPr>
          <a:lstStyle/>
          <a:p>
            <a:pPr algn="ctr"/>
            <a:r>
              <a:rPr lang="en-US" dirty="0"/>
              <a:t>1</a:t>
            </a:r>
          </a:p>
        </p:txBody>
      </p:sp>
      <p:sp>
        <p:nvSpPr>
          <p:cNvPr id="36" name="CuadroTexto 35">
            <a:extLst>
              <a:ext uri="{FF2B5EF4-FFF2-40B4-BE49-F238E27FC236}">
                <a16:creationId xmlns:a16="http://schemas.microsoft.com/office/drawing/2014/main" id="{27B239BA-FC91-2022-7665-BBBA755CEFEF}"/>
              </a:ext>
            </a:extLst>
          </p:cNvPr>
          <p:cNvSpPr txBox="1"/>
          <p:nvPr/>
        </p:nvSpPr>
        <p:spPr>
          <a:xfrm>
            <a:off x="5264030" y="6606860"/>
            <a:ext cx="430360" cy="369332"/>
          </a:xfrm>
          <a:prstGeom prst="rect">
            <a:avLst/>
          </a:prstGeom>
          <a:noFill/>
        </p:spPr>
        <p:txBody>
          <a:bodyPr wrap="square" rtlCol="0">
            <a:spAutoFit/>
          </a:bodyPr>
          <a:lstStyle/>
          <a:p>
            <a:pPr algn="ctr"/>
            <a:r>
              <a:rPr lang="en-US" dirty="0"/>
              <a:t>0</a:t>
            </a:r>
          </a:p>
        </p:txBody>
      </p:sp>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B411DB2B-B459-41B0-44C4-154CB5827B53}"/>
                  </a:ext>
                </a:extLst>
              </p:cNvPr>
              <p:cNvSpPr txBox="1"/>
              <p:nvPr/>
            </p:nvSpPr>
            <p:spPr>
              <a:xfrm rot="1590736">
                <a:off x="2508421" y="6589371"/>
                <a:ext cx="183627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h</m:t>
                          </m:r>
                        </m:e>
                        <m:sub>
                          <m:r>
                            <a:rPr lang="es-CO" sz="2000" b="0" i="1" smtClean="0">
                              <a:latin typeface="Cambria Math" panose="02040503050406030204" pitchFamily="18" charset="0"/>
                              <a:ea typeface="CMU Sans Serif" panose="02000603000000000000" pitchFamily="2" charset="0"/>
                              <a:cs typeface="CMU Sans Serif" panose="02000603000000000000" pitchFamily="2" charset="0"/>
                            </a:rPr>
                            <m:t>3</m:t>
                          </m:r>
                        </m:sub>
                      </m:sSub>
                      <m:d>
                        <m:d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𝑤𝑒𝑏</m:t>
                          </m:r>
                          <m:r>
                            <a:rPr lang="es-CO" sz="2000" b="0" i="1" smtClean="0">
                              <a:latin typeface="Cambria Math" panose="02040503050406030204" pitchFamily="18" charset="0"/>
                              <a:ea typeface="CMU Sans Serif" panose="02000603000000000000" pitchFamily="2" charset="0"/>
                              <a:cs typeface="CMU Sans Serif" panose="02000603000000000000" pitchFamily="2" charset="0"/>
                            </a:rPr>
                            <m:t>1</m:t>
                          </m:r>
                        </m:e>
                      </m:d>
                      <m:r>
                        <a:rPr lang="es-CO" sz="2000" b="0" i="1" smtClean="0">
                          <a:latin typeface="Cambria Math" panose="02040503050406030204" pitchFamily="18" charset="0"/>
                          <a:ea typeface="CMU Sans Serif" panose="02000603000000000000" pitchFamily="2" charset="0"/>
                          <a:cs typeface="CMU Sans Serif" panose="02000603000000000000" pitchFamily="2" charset="0"/>
                        </a:rPr>
                        <m:t>=2</m:t>
                      </m:r>
                    </m:oMath>
                  </m:oMathPara>
                </a14:m>
                <a:endParaRPr lang="en-US" sz="2000" dirty="0"/>
              </a:p>
            </p:txBody>
          </p:sp>
        </mc:Choice>
        <mc:Fallback xmlns="">
          <p:sp>
            <p:nvSpPr>
              <p:cNvPr id="42" name="CuadroTexto 41">
                <a:extLst>
                  <a:ext uri="{FF2B5EF4-FFF2-40B4-BE49-F238E27FC236}">
                    <a16:creationId xmlns:a16="http://schemas.microsoft.com/office/drawing/2014/main" id="{B411DB2B-B459-41B0-44C4-154CB5827B53}"/>
                  </a:ext>
                </a:extLst>
              </p:cNvPr>
              <p:cNvSpPr txBox="1">
                <a:spLocks noRot="1" noChangeAspect="1" noMove="1" noResize="1" noEditPoints="1" noAdjustHandles="1" noChangeArrowheads="1" noChangeShapeType="1" noTextEdit="1"/>
              </p:cNvSpPr>
              <p:nvPr/>
            </p:nvSpPr>
            <p:spPr>
              <a:xfrm rot="1590736">
                <a:off x="2508421" y="6589371"/>
                <a:ext cx="1836275" cy="400110"/>
              </a:xfrm>
              <a:prstGeom prst="rect">
                <a:avLst/>
              </a:prstGeom>
              <a:blipFill>
                <a:blip r:embed="rId9"/>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47168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73562" y="6369797"/>
            <a:ext cx="6222231" cy="618829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880172" y="1066524"/>
            <a:ext cx="6222231" cy="6188292"/>
          </a:xfrm>
          <a:prstGeom prst="rect">
            <a:avLst/>
          </a:prstGeom>
        </p:spPr>
      </p:pic>
      <p:sp>
        <p:nvSpPr>
          <p:cNvPr id="4" name="CuadroTexto 3">
            <a:extLst>
              <a:ext uri="{FF2B5EF4-FFF2-40B4-BE49-F238E27FC236}">
                <a16:creationId xmlns:a16="http://schemas.microsoft.com/office/drawing/2014/main" id="{F8595A1D-5170-49CD-6AA0-4AF00E2233D5}"/>
              </a:ext>
            </a:extLst>
          </p:cNvPr>
          <p:cNvSpPr txBox="1"/>
          <p:nvPr/>
        </p:nvSpPr>
        <p:spPr>
          <a:xfrm>
            <a:off x="1013042" y="1511857"/>
            <a:ext cx="14012778" cy="584775"/>
          </a:xfrm>
          <a:prstGeom prst="rect">
            <a:avLst/>
          </a:prstGeom>
          <a:noFill/>
        </p:spPr>
        <p:txBody>
          <a:bodyPr wrap="square">
            <a:spAutoFit/>
          </a:bodyPr>
          <a:lstStyle/>
          <a:p>
            <a:pPr marL="457200" indent="-457200" algn="just">
              <a:buClr>
                <a:srgbClr val="00B0F0"/>
              </a:buClr>
              <a:buSzPct val="150000"/>
              <a:buFont typeface="Arial" panose="020B0604020202020204" pitchFamily="34" charset="0"/>
              <a:buChar char="•"/>
            </a:pPr>
            <a:r>
              <a:rPr lang="es-CO" sz="3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Reducción de dominio utilizando</a:t>
            </a:r>
            <a:r>
              <a:rPr lang="es-CO" sz="3200" b="0" i="0" u="none" strike="noStrike" baseline="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 sketches o Bloom </a:t>
            </a:r>
            <a:r>
              <a:rPr lang="es-CO" sz="3200" b="0" i="0" u="none" strike="noStrike" baseline="0" dirty="0" err="1">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Filters</a:t>
            </a:r>
            <a:endParaRPr lang="es-CO" sz="3200"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 name="TextBox 7">
            <a:extLst>
              <a:ext uri="{FF2B5EF4-FFF2-40B4-BE49-F238E27FC236}">
                <a16:creationId xmlns:a16="http://schemas.microsoft.com/office/drawing/2014/main" id="{B9BF90AB-AA62-60BF-49F2-64579720B5A1}"/>
              </a:ext>
            </a:extLst>
          </p:cNvPr>
          <p:cNvSpPr txBox="1"/>
          <p:nvPr/>
        </p:nvSpPr>
        <p:spPr>
          <a:xfrm>
            <a:off x="925426" y="417599"/>
            <a:ext cx="12312188" cy="865622"/>
          </a:xfrm>
          <a:prstGeom prst="rect">
            <a:avLst/>
          </a:prstGeom>
        </p:spPr>
        <p:txBody>
          <a:bodyPr lIns="0" tIns="0" rIns="0" bIns="0" rtlCol="0" anchor="t">
            <a:spAutoFit/>
          </a:bodyPr>
          <a:lstStyle/>
          <a:p>
            <a:pPr>
              <a:lnSpc>
                <a:spcPts val="7000"/>
              </a:lnSpc>
            </a:pPr>
            <a:r>
              <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Estado del </a:t>
            </a:r>
            <a:r>
              <a:rPr lang="en-US" sz="5000" b="1" dirty="0" err="1">
                <a:solidFill>
                  <a:srgbClr val="222A9B"/>
                </a:solidFill>
                <a:latin typeface="CMU Sans Serif" panose="02000603000000000000" pitchFamily="2" charset="0"/>
                <a:ea typeface="CMU Sans Serif" panose="02000603000000000000" pitchFamily="2" charset="0"/>
                <a:cs typeface="CMU Sans Serif" panose="02000603000000000000" pitchFamily="2" charset="0"/>
              </a:rPr>
              <a:t>Arte</a:t>
            </a:r>
            <a:endParaRPr lang="en-US" sz="5000" b="1" dirty="0">
              <a:solidFill>
                <a:srgbClr val="222A9B"/>
              </a:solidFill>
              <a:latin typeface="CMU Sans Serif" panose="02000603000000000000" pitchFamily="2" charset="0"/>
              <a:ea typeface="CMU Sans Serif" panose="02000603000000000000" pitchFamily="2" charset="0"/>
              <a:cs typeface="CMU Sans Serif" panose="02000603000000000000" pitchFamily="2" charset="0"/>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65C476DB-C356-A9EB-247A-A0A4E8826BF5}"/>
                  </a:ext>
                </a:extLst>
              </p:cNvPr>
              <p:cNvSpPr txBox="1"/>
              <p:nvPr/>
            </p:nvSpPr>
            <p:spPr>
              <a:xfrm>
                <a:off x="1724396" y="2967700"/>
                <a:ext cx="384057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2800" b="1" i="0" smtClean="0">
                          <a:solidFill>
                            <a:srgbClr val="00B0F0"/>
                          </a:solidFill>
                          <a:latin typeface="Cambria Math" panose="02040503050406030204" pitchFamily="18" charset="0"/>
                          <a:ea typeface="CMU Sans Serif" panose="02000603000000000000" pitchFamily="2" charset="0"/>
                          <a:cs typeface="CMU Sans Serif" panose="02000603000000000000" pitchFamily="2" charset="0"/>
                        </a:rPr>
                        <m:t>𝐅𝐢𝐥𝐭𝐫𝐨</m:t>
                      </m:r>
                      <m:r>
                        <a:rPr lang="es-CO" sz="2800" b="1" i="0" smtClean="0">
                          <a:solidFill>
                            <a:srgbClr val="00B0F0"/>
                          </a:solidFill>
                          <a:latin typeface="Cambria Math" panose="02040503050406030204" pitchFamily="18" charset="0"/>
                          <a:ea typeface="CMU Sans Serif" panose="02000603000000000000" pitchFamily="2" charset="0"/>
                          <a:cs typeface="CMU Sans Serif" panose="02000603000000000000" pitchFamily="2" charset="0"/>
                        </a:rPr>
                        <m:t> </m:t>
                      </m:r>
                      <m:r>
                        <a:rPr lang="es-CO" sz="2800" b="1" i="0" smtClean="0">
                          <a:solidFill>
                            <a:srgbClr val="00B0F0"/>
                          </a:solidFill>
                          <a:latin typeface="Cambria Math" panose="02040503050406030204" pitchFamily="18" charset="0"/>
                          <a:ea typeface="CMU Sans Serif" panose="02000603000000000000" pitchFamily="2" charset="0"/>
                          <a:cs typeface="CMU Sans Serif" panose="02000603000000000000" pitchFamily="2" charset="0"/>
                        </a:rPr>
                        <m:t>𝐝𝐞</m:t>
                      </m:r>
                      <m:r>
                        <a:rPr lang="es-CO" sz="2800" b="1" i="0" smtClean="0">
                          <a:solidFill>
                            <a:srgbClr val="00B0F0"/>
                          </a:solidFill>
                          <a:latin typeface="Cambria Math" panose="02040503050406030204" pitchFamily="18" charset="0"/>
                          <a:ea typeface="CMU Sans Serif" panose="02000603000000000000" pitchFamily="2" charset="0"/>
                          <a:cs typeface="CMU Sans Serif" panose="02000603000000000000" pitchFamily="2" charset="0"/>
                        </a:rPr>
                        <m:t> </m:t>
                      </m:r>
                      <m:r>
                        <a:rPr lang="es-CO" sz="2800" b="1" i="0" smtClean="0">
                          <a:solidFill>
                            <a:srgbClr val="00B0F0"/>
                          </a:solidFill>
                          <a:latin typeface="Cambria Math" panose="02040503050406030204" pitchFamily="18" charset="0"/>
                          <a:ea typeface="CMU Sans Serif" panose="02000603000000000000" pitchFamily="2" charset="0"/>
                          <a:cs typeface="CMU Sans Serif" panose="02000603000000000000" pitchFamily="2" charset="0"/>
                        </a:rPr>
                        <m:t>𝐁𝐥𝐨𝐨𝐦</m:t>
                      </m:r>
                    </m:oMath>
                  </m:oMathPara>
                </a14:m>
                <a:endParaRPr lang="en-US" sz="2800" b="1" dirty="0">
                  <a:solidFill>
                    <a:srgbClr val="00B0F0"/>
                  </a:solidFill>
                </a:endParaRPr>
              </a:p>
            </p:txBody>
          </p:sp>
        </mc:Choice>
        <mc:Fallback xmlns="">
          <p:sp>
            <p:nvSpPr>
              <p:cNvPr id="11" name="CuadroTexto 10">
                <a:extLst>
                  <a:ext uri="{FF2B5EF4-FFF2-40B4-BE49-F238E27FC236}">
                    <a16:creationId xmlns:a16="http://schemas.microsoft.com/office/drawing/2014/main" id="{65C476DB-C356-A9EB-247A-A0A4E8826BF5}"/>
                  </a:ext>
                </a:extLst>
              </p:cNvPr>
              <p:cNvSpPr txBox="1">
                <a:spLocks noRot="1" noChangeAspect="1" noMove="1" noResize="1" noEditPoints="1" noAdjustHandles="1" noChangeArrowheads="1" noChangeShapeType="1" noTextEdit="1"/>
              </p:cNvSpPr>
              <p:nvPr/>
            </p:nvSpPr>
            <p:spPr>
              <a:xfrm>
                <a:off x="1724396" y="2967700"/>
                <a:ext cx="3840570" cy="523220"/>
              </a:xfrm>
              <a:prstGeom prst="rect">
                <a:avLst/>
              </a:prstGeom>
              <a:blipFill>
                <a:blip r:embed="rId5"/>
                <a:stretch>
                  <a:fillRect/>
                </a:stretch>
              </a:blipFill>
            </p:spPr>
            <p:txBody>
              <a:bodyPr/>
              <a:lstStyle/>
              <a:p>
                <a:r>
                  <a:rPr lang="es-CO">
                    <a:noFill/>
                  </a:rPr>
                  <a:t> </a:t>
                </a:r>
              </a:p>
            </p:txBody>
          </p:sp>
        </mc:Fallback>
      </mc:AlternateContent>
      <p:pic>
        <p:nvPicPr>
          <p:cNvPr id="23" name="Imagen 22" descr="Forma&#10;&#10;Descripción generada automáticamente con confianza baja">
            <a:extLst>
              <a:ext uri="{FF2B5EF4-FFF2-40B4-BE49-F238E27FC236}">
                <a16:creationId xmlns:a16="http://schemas.microsoft.com/office/drawing/2014/main" id="{1CEE23FE-17F5-4905-1358-37D3D6BEF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6625" y="4637970"/>
            <a:ext cx="930443" cy="930443"/>
          </a:xfrm>
          <a:prstGeom prst="rect">
            <a:avLst/>
          </a:prstGeom>
        </p:spPr>
      </p:pic>
      <p:sp>
        <p:nvSpPr>
          <p:cNvPr id="24" name="CuadroTexto 23">
            <a:extLst>
              <a:ext uri="{FF2B5EF4-FFF2-40B4-BE49-F238E27FC236}">
                <a16:creationId xmlns:a16="http://schemas.microsoft.com/office/drawing/2014/main" id="{AB8CF20C-567F-0E69-8D17-D56036E33836}"/>
              </a:ext>
            </a:extLst>
          </p:cNvPr>
          <p:cNvSpPr txBox="1"/>
          <p:nvPr/>
        </p:nvSpPr>
        <p:spPr>
          <a:xfrm>
            <a:off x="1587443" y="5489316"/>
            <a:ext cx="1142460" cy="461665"/>
          </a:xfrm>
          <a:prstGeom prst="rect">
            <a:avLst/>
          </a:prstGeom>
          <a:noFill/>
        </p:spPr>
        <p:txBody>
          <a:bodyPr wrap="square">
            <a:spAutoFit/>
          </a:bodyPr>
          <a:lstStyle/>
          <a:p>
            <a:r>
              <a:rPr lang="en-US" sz="2400" b="1" dirty="0">
                <a:solidFill>
                  <a:srgbClr val="FF6600"/>
                </a:solidFill>
                <a:latin typeface="Calibri" panose="020F0502020204030204" pitchFamily="34" charset="0"/>
                <a:cs typeface="Calibri" panose="020F0502020204030204" pitchFamily="34" charset="0"/>
              </a:rPr>
              <a:t>Web 1</a:t>
            </a:r>
            <a:endParaRPr lang="en-US" sz="2400" dirty="0">
              <a:solidFill>
                <a:srgbClr val="FF6600"/>
              </a:solidFill>
            </a:endParaRPr>
          </a:p>
        </p:txBody>
      </p:sp>
      <p:sp>
        <p:nvSpPr>
          <p:cNvPr id="26" name="Rectángulo 25">
            <a:extLst>
              <a:ext uri="{FF2B5EF4-FFF2-40B4-BE49-F238E27FC236}">
                <a16:creationId xmlns:a16="http://schemas.microsoft.com/office/drawing/2014/main" id="{B1207F24-4731-0137-752C-B1470DBF1DC8}"/>
              </a:ext>
            </a:extLst>
          </p:cNvPr>
          <p:cNvSpPr/>
          <p:nvPr/>
        </p:nvSpPr>
        <p:spPr>
          <a:xfrm>
            <a:off x="4426067" y="4951652"/>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a:extLst>
              <a:ext uri="{FF2B5EF4-FFF2-40B4-BE49-F238E27FC236}">
                <a16:creationId xmlns:a16="http://schemas.microsoft.com/office/drawing/2014/main" id="{02054C18-56D6-3521-FF18-E3A2E92CDBBB}"/>
              </a:ext>
            </a:extLst>
          </p:cNvPr>
          <p:cNvSpPr/>
          <p:nvPr/>
        </p:nvSpPr>
        <p:spPr>
          <a:xfrm>
            <a:off x="4856427" y="4951652"/>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a:extLst>
              <a:ext uri="{FF2B5EF4-FFF2-40B4-BE49-F238E27FC236}">
                <a16:creationId xmlns:a16="http://schemas.microsoft.com/office/drawing/2014/main" id="{B59B42E0-C798-E41D-7E41-9F611F649988}"/>
              </a:ext>
            </a:extLst>
          </p:cNvPr>
          <p:cNvSpPr/>
          <p:nvPr/>
        </p:nvSpPr>
        <p:spPr>
          <a:xfrm>
            <a:off x="5286787" y="4951652"/>
            <a:ext cx="430360" cy="41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adroTexto 28">
            <a:extLst>
              <a:ext uri="{FF2B5EF4-FFF2-40B4-BE49-F238E27FC236}">
                <a16:creationId xmlns:a16="http://schemas.microsoft.com/office/drawing/2014/main" id="{3E68CE17-ABB5-29FD-7F26-38E4B9D567FB}"/>
              </a:ext>
            </a:extLst>
          </p:cNvPr>
          <p:cNvSpPr txBox="1"/>
          <p:nvPr/>
        </p:nvSpPr>
        <p:spPr>
          <a:xfrm>
            <a:off x="4426067" y="4975509"/>
            <a:ext cx="430360" cy="369332"/>
          </a:xfrm>
          <a:prstGeom prst="rect">
            <a:avLst/>
          </a:prstGeom>
          <a:noFill/>
        </p:spPr>
        <p:txBody>
          <a:bodyPr wrap="square" rtlCol="0">
            <a:spAutoFit/>
          </a:bodyPr>
          <a:lstStyle/>
          <a:p>
            <a:pPr algn="ctr"/>
            <a:r>
              <a:rPr lang="en-US" dirty="0"/>
              <a:t>1</a:t>
            </a:r>
          </a:p>
        </p:txBody>
      </p:sp>
      <p:sp>
        <p:nvSpPr>
          <p:cNvPr id="30" name="CuadroTexto 29">
            <a:extLst>
              <a:ext uri="{FF2B5EF4-FFF2-40B4-BE49-F238E27FC236}">
                <a16:creationId xmlns:a16="http://schemas.microsoft.com/office/drawing/2014/main" id="{F499B7E5-D0B4-ECE2-9B2F-EE7928B276EB}"/>
              </a:ext>
            </a:extLst>
          </p:cNvPr>
          <p:cNvSpPr txBox="1"/>
          <p:nvPr/>
        </p:nvSpPr>
        <p:spPr>
          <a:xfrm>
            <a:off x="4856427" y="4975509"/>
            <a:ext cx="430360" cy="369332"/>
          </a:xfrm>
          <a:prstGeom prst="rect">
            <a:avLst/>
          </a:prstGeom>
          <a:noFill/>
        </p:spPr>
        <p:txBody>
          <a:bodyPr wrap="square" rtlCol="0">
            <a:spAutoFit/>
          </a:bodyPr>
          <a:lstStyle/>
          <a:p>
            <a:pPr algn="ctr"/>
            <a:r>
              <a:rPr lang="en-US" dirty="0"/>
              <a:t>0</a:t>
            </a:r>
          </a:p>
        </p:txBody>
      </p:sp>
      <p:sp>
        <p:nvSpPr>
          <p:cNvPr id="31" name="CuadroTexto 30">
            <a:extLst>
              <a:ext uri="{FF2B5EF4-FFF2-40B4-BE49-F238E27FC236}">
                <a16:creationId xmlns:a16="http://schemas.microsoft.com/office/drawing/2014/main" id="{72863964-0BE7-7084-6154-AF9347F0A5D7}"/>
              </a:ext>
            </a:extLst>
          </p:cNvPr>
          <p:cNvSpPr txBox="1"/>
          <p:nvPr/>
        </p:nvSpPr>
        <p:spPr>
          <a:xfrm>
            <a:off x="5286787" y="4975509"/>
            <a:ext cx="430360" cy="369332"/>
          </a:xfrm>
          <a:prstGeom prst="rect">
            <a:avLst/>
          </a:prstGeom>
          <a:noFill/>
        </p:spPr>
        <p:txBody>
          <a:bodyPr wrap="square" rtlCol="0">
            <a:spAutoFit/>
          </a:bodyPr>
          <a:lstStyle/>
          <a:p>
            <a:pPr algn="ctr"/>
            <a:r>
              <a:rPr lang="en-US" dirty="0"/>
              <a:t>1</a:t>
            </a:r>
          </a:p>
        </p:txBody>
      </p:sp>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08A5FC3F-DCE9-8F87-A03E-A69068587B5A}"/>
                  </a:ext>
                </a:extLst>
              </p:cNvPr>
              <p:cNvSpPr txBox="1"/>
              <p:nvPr/>
            </p:nvSpPr>
            <p:spPr>
              <a:xfrm>
                <a:off x="2618515" y="5411644"/>
                <a:ext cx="183627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h</m:t>
                          </m:r>
                        </m:e>
                        <m:sub>
                          <m:r>
                            <a:rPr lang="es-CO" sz="2000" b="0" i="1" smtClean="0">
                              <a:latin typeface="Cambria Math" panose="02040503050406030204" pitchFamily="18" charset="0"/>
                              <a:ea typeface="CMU Sans Serif" panose="02000603000000000000" pitchFamily="2" charset="0"/>
                              <a:cs typeface="CMU Sans Serif" panose="02000603000000000000" pitchFamily="2" charset="0"/>
                            </a:rPr>
                            <m:t>2</m:t>
                          </m:r>
                        </m:sub>
                      </m:sSub>
                      <m:d>
                        <m:d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𝑤𝑒𝑏</m:t>
                          </m:r>
                          <m:r>
                            <a:rPr lang="es-CO" sz="2000" b="0" i="1" smtClean="0">
                              <a:latin typeface="Cambria Math" panose="02040503050406030204" pitchFamily="18" charset="0"/>
                              <a:ea typeface="CMU Sans Serif" panose="02000603000000000000" pitchFamily="2" charset="0"/>
                              <a:cs typeface="CMU Sans Serif" panose="02000603000000000000" pitchFamily="2" charset="0"/>
                            </a:rPr>
                            <m:t>1</m:t>
                          </m:r>
                        </m:e>
                      </m:d>
                      <m:r>
                        <a:rPr lang="es-CO" sz="2000" b="0" i="1" smtClean="0">
                          <a:latin typeface="Cambria Math" panose="02040503050406030204" pitchFamily="18" charset="0"/>
                          <a:ea typeface="CMU Sans Serif" panose="02000603000000000000" pitchFamily="2" charset="0"/>
                          <a:cs typeface="CMU Sans Serif" panose="02000603000000000000" pitchFamily="2" charset="0"/>
                        </a:rPr>
                        <m:t>=1</m:t>
                      </m:r>
                    </m:oMath>
                  </m:oMathPara>
                </a14:m>
                <a:endParaRPr lang="en-US" sz="2000" dirty="0"/>
              </a:p>
            </p:txBody>
          </p:sp>
        </mc:Choice>
        <mc:Fallback xmlns="">
          <p:sp>
            <p:nvSpPr>
              <p:cNvPr id="32" name="CuadroTexto 31">
                <a:extLst>
                  <a:ext uri="{FF2B5EF4-FFF2-40B4-BE49-F238E27FC236}">
                    <a16:creationId xmlns:a16="http://schemas.microsoft.com/office/drawing/2014/main" id="{08A5FC3F-DCE9-8F87-A03E-A69068587B5A}"/>
                  </a:ext>
                </a:extLst>
              </p:cNvPr>
              <p:cNvSpPr txBox="1">
                <a:spLocks noRot="1" noChangeAspect="1" noMove="1" noResize="1" noEditPoints="1" noAdjustHandles="1" noChangeArrowheads="1" noChangeShapeType="1" noTextEdit="1"/>
              </p:cNvSpPr>
              <p:nvPr/>
            </p:nvSpPr>
            <p:spPr>
              <a:xfrm>
                <a:off x="2618515" y="5411644"/>
                <a:ext cx="1836275" cy="400110"/>
              </a:xfrm>
              <a:prstGeom prst="rect">
                <a:avLst/>
              </a:prstGeom>
              <a:blipFill>
                <a:blip r:embed="rId7"/>
                <a:stretch>
                  <a:fillRect b="-1538"/>
                </a:stretch>
              </a:blipFill>
            </p:spPr>
            <p:txBody>
              <a:bodyPr/>
              <a:lstStyle/>
              <a:p>
                <a:r>
                  <a:rPr lang="es-CO">
                    <a:noFill/>
                  </a:rPr>
                  <a:t> </a:t>
                </a:r>
              </a:p>
            </p:txBody>
          </p:sp>
        </mc:Fallback>
      </mc:AlternateContent>
      <p:cxnSp>
        <p:nvCxnSpPr>
          <p:cNvPr id="33" name="Conector recto de flecha 32">
            <a:extLst>
              <a:ext uri="{FF2B5EF4-FFF2-40B4-BE49-F238E27FC236}">
                <a16:creationId xmlns:a16="http://schemas.microsoft.com/office/drawing/2014/main" id="{5CD89CBC-4E4B-FD5F-C6A8-481947F6B50D}"/>
              </a:ext>
            </a:extLst>
          </p:cNvPr>
          <p:cNvCxnSpPr>
            <a:cxnSpLocks/>
          </p:cNvCxnSpPr>
          <p:nvPr/>
        </p:nvCxnSpPr>
        <p:spPr>
          <a:xfrm>
            <a:off x="2775331" y="5297210"/>
            <a:ext cx="14574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EAD68913-BC1C-040F-5D0C-A5263C8F9356}"/>
                  </a:ext>
                </a:extLst>
              </p:cNvPr>
              <p:cNvSpPr txBox="1"/>
              <p:nvPr/>
            </p:nvSpPr>
            <p:spPr>
              <a:xfrm>
                <a:off x="2649110" y="4487884"/>
                <a:ext cx="183627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sSub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h</m:t>
                          </m:r>
                        </m:e>
                        <m:sub>
                          <m:r>
                            <a:rPr lang="es-CO" sz="2000" b="0" i="1" smtClean="0">
                              <a:latin typeface="Cambria Math" panose="02040503050406030204" pitchFamily="18" charset="0"/>
                              <a:ea typeface="CMU Sans Serif" panose="02000603000000000000" pitchFamily="2" charset="0"/>
                              <a:cs typeface="CMU Sans Serif" panose="02000603000000000000" pitchFamily="2" charset="0"/>
                            </a:rPr>
                            <m:t>2</m:t>
                          </m:r>
                        </m:sub>
                      </m:sSub>
                      <m:d>
                        <m:dPr>
                          <m:ctrlPr>
                            <a:rPr lang="es-CO" sz="2000" b="0" i="1" smtClean="0">
                              <a:latin typeface="Cambria Math" panose="02040503050406030204" pitchFamily="18" charset="0"/>
                              <a:ea typeface="CMU Sans Serif" panose="02000603000000000000" pitchFamily="2" charset="0"/>
                              <a:cs typeface="CMU Sans Serif" panose="02000603000000000000" pitchFamily="2" charset="0"/>
                            </a:rPr>
                          </m:ctrlPr>
                        </m:dPr>
                        <m:e>
                          <m:r>
                            <a:rPr lang="es-CO" sz="2000" b="0" i="1" smtClean="0">
                              <a:latin typeface="Cambria Math" panose="02040503050406030204" pitchFamily="18" charset="0"/>
                              <a:ea typeface="CMU Sans Serif" panose="02000603000000000000" pitchFamily="2" charset="0"/>
                              <a:cs typeface="CMU Sans Serif" panose="02000603000000000000" pitchFamily="2" charset="0"/>
                            </a:rPr>
                            <m:t>𝑤𝑒𝑏</m:t>
                          </m:r>
                          <m:r>
                            <a:rPr lang="es-CO" sz="2000" b="0" i="1" smtClean="0">
                              <a:latin typeface="Cambria Math" panose="02040503050406030204" pitchFamily="18" charset="0"/>
                              <a:ea typeface="CMU Sans Serif" panose="02000603000000000000" pitchFamily="2" charset="0"/>
                              <a:cs typeface="CMU Sans Serif" panose="02000603000000000000" pitchFamily="2" charset="0"/>
                            </a:rPr>
                            <m:t>1</m:t>
                          </m:r>
                        </m:e>
                      </m:d>
                      <m:r>
                        <a:rPr lang="es-CO" sz="2000" b="0" i="1" smtClean="0">
                          <a:latin typeface="Cambria Math" panose="02040503050406030204" pitchFamily="18" charset="0"/>
                          <a:ea typeface="CMU Sans Serif" panose="02000603000000000000" pitchFamily="2" charset="0"/>
                          <a:cs typeface="CMU Sans Serif" panose="02000603000000000000" pitchFamily="2" charset="0"/>
                        </a:rPr>
                        <m:t>=2</m:t>
                      </m:r>
                    </m:oMath>
                  </m:oMathPara>
                </a14:m>
                <a:endParaRPr lang="en-US" sz="2000" dirty="0"/>
              </a:p>
            </p:txBody>
          </p:sp>
        </mc:Choice>
        <mc:Fallback xmlns="">
          <p:sp>
            <p:nvSpPr>
              <p:cNvPr id="34" name="CuadroTexto 33">
                <a:extLst>
                  <a:ext uri="{FF2B5EF4-FFF2-40B4-BE49-F238E27FC236}">
                    <a16:creationId xmlns:a16="http://schemas.microsoft.com/office/drawing/2014/main" id="{EAD68913-BC1C-040F-5D0C-A5263C8F9356}"/>
                  </a:ext>
                </a:extLst>
              </p:cNvPr>
              <p:cNvSpPr txBox="1">
                <a:spLocks noRot="1" noChangeAspect="1" noMove="1" noResize="1" noEditPoints="1" noAdjustHandles="1" noChangeArrowheads="1" noChangeShapeType="1" noTextEdit="1"/>
              </p:cNvSpPr>
              <p:nvPr/>
            </p:nvSpPr>
            <p:spPr>
              <a:xfrm>
                <a:off x="2649110" y="4487884"/>
                <a:ext cx="1836275" cy="400110"/>
              </a:xfrm>
              <a:prstGeom prst="rect">
                <a:avLst/>
              </a:prstGeom>
              <a:blipFill>
                <a:blip r:embed="rId8"/>
                <a:stretch>
                  <a:fillRect/>
                </a:stretch>
              </a:blipFill>
            </p:spPr>
            <p:txBody>
              <a:bodyPr/>
              <a:lstStyle/>
              <a:p>
                <a:r>
                  <a:rPr lang="es-CO">
                    <a:noFill/>
                  </a:rPr>
                  <a:t> </a:t>
                </a:r>
              </a:p>
            </p:txBody>
          </p:sp>
        </mc:Fallback>
      </mc:AlternateContent>
      <p:cxnSp>
        <p:nvCxnSpPr>
          <p:cNvPr id="50" name="Conector recto de flecha 49">
            <a:extLst>
              <a:ext uri="{FF2B5EF4-FFF2-40B4-BE49-F238E27FC236}">
                <a16:creationId xmlns:a16="http://schemas.microsoft.com/office/drawing/2014/main" id="{1C594803-CCFC-0DCE-5F29-829570A95E0C}"/>
              </a:ext>
            </a:extLst>
          </p:cNvPr>
          <p:cNvCxnSpPr>
            <a:cxnSpLocks/>
          </p:cNvCxnSpPr>
          <p:nvPr/>
        </p:nvCxnSpPr>
        <p:spPr>
          <a:xfrm>
            <a:off x="2775330" y="5054209"/>
            <a:ext cx="145745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1" name="Imagen 50">
            <a:extLst>
              <a:ext uri="{FF2B5EF4-FFF2-40B4-BE49-F238E27FC236}">
                <a16:creationId xmlns:a16="http://schemas.microsoft.com/office/drawing/2014/main" id="{0B30AF0C-BAC3-FED9-4EA6-40A9990D34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7592" y="3490920"/>
            <a:ext cx="7571985" cy="3188204"/>
          </a:xfrm>
          <a:prstGeom prst="rect">
            <a:avLst/>
          </a:prstGeom>
        </p:spPr>
      </p:pic>
      <p:sp>
        <p:nvSpPr>
          <p:cNvPr id="52" name="CuadroTexto 51">
            <a:extLst>
              <a:ext uri="{FF2B5EF4-FFF2-40B4-BE49-F238E27FC236}">
                <a16:creationId xmlns:a16="http://schemas.microsoft.com/office/drawing/2014/main" id="{3DFC221B-5DC9-7DB0-0C5B-E9C3AD64813F}"/>
              </a:ext>
            </a:extLst>
          </p:cNvPr>
          <p:cNvSpPr txBox="1"/>
          <p:nvPr/>
        </p:nvSpPr>
        <p:spPr>
          <a:xfrm>
            <a:off x="11430000" y="3063293"/>
            <a:ext cx="3361609" cy="523220"/>
          </a:xfrm>
          <a:prstGeom prst="rect">
            <a:avLst/>
          </a:prstGeom>
          <a:noFill/>
        </p:spPr>
        <p:txBody>
          <a:bodyPr wrap="square">
            <a:spAutoFit/>
          </a:bodyPr>
          <a:lstStyle/>
          <a:p>
            <a:pPr algn="ctr"/>
            <a:r>
              <a:rPr lang="en-US" sz="2800" b="1" i="0" u="none" strike="noStrike" baseline="0" dirty="0">
                <a:solidFill>
                  <a:srgbClr val="00B0F0"/>
                </a:solidFill>
                <a:latin typeface="CMU Sans Serif" panose="02000603000000000000" pitchFamily="2" charset="0"/>
                <a:ea typeface="CMU Sans Serif" panose="02000603000000000000" pitchFamily="2" charset="0"/>
                <a:cs typeface="CMU Sans Serif" panose="02000603000000000000" pitchFamily="2" charset="0"/>
              </a:rPr>
              <a:t>Count Sketch</a:t>
            </a:r>
            <a:endParaRPr lang="en-US" sz="2800" b="1" dirty="0">
              <a:solidFill>
                <a:srgbClr val="00B0F0"/>
              </a:solidFill>
            </a:endParaRPr>
          </a:p>
        </p:txBody>
      </p:sp>
    </p:spTree>
    <p:extLst>
      <p:ext uri="{BB962C8B-B14F-4D97-AF65-F5344CB8AC3E}">
        <p14:creationId xmlns:p14="http://schemas.microsoft.com/office/powerpoint/2010/main" val="32491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8200" y="647700"/>
            <a:ext cx="12312188" cy="820609"/>
          </a:xfrm>
          <a:prstGeom prst="rect">
            <a:avLst/>
          </a:prstGeom>
        </p:spPr>
        <p:txBody>
          <a:bodyPr lIns="0" tIns="0" rIns="0" bIns="0" rtlCol="0" anchor="t">
            <a:spAutoFit/>
          </a:bodyPr>
          <a:lstStyle/>
          <a:p>
            <a:pPr>
              <a:lnSpc>
                <a:spcPts val="7000"/>
              </a:lnSpc>
            </a:pPr>
            <a:r>
              <a:rPr lang="en-US" sz="5000" dirty="0" err="1">
                <a:solidFill>
                  <a:srgbClr val="222A9B"/>
                </a:solidFill>
                <a:latin typeface="Public Sans Bold" panose="020B0604020202020204" charset="0"/>
              </a:rPr>
              <a:t>Solución</a:t>
            </a:r>
            <a:endParaRPr lang="en-US" sz="5000" dirty="0">
              <a:solidFill>
                <a:srgbClr val="222A9B"/>
              </a:solidFill>
              <a:latin typeface="Public Sans Bold" panose="020B0604020202020204" charset="0"/>
            </a:endParaRPr>
          </a:p>
        </p:txBody>
      </p:sp>
      <p:pic>
        <p:nvPicPr>
          <p:cNvPr id="85" name="Imagen 84">
            <a:extLst>
              <a:ext uri="{FF2B5EF4-FFF2-40B4-BE49-F238E27FC236}">
                <a16:creationId xmlns:a16="http://schemas.microsoft.com/office/drawing/2014/main" id="{DC512201-1030-6CEA-8EAC-AE9128E03251}"/>
              </a:ext>
            </a:extLst>
          </p:cNvPr>
          <p:cNvPicPr>
            <a:picLocks noChangeAspect="1"/>
          </p:cNvPicPr>
          <p:nvPr/>
        </p:nvPicPr>
        <p:blipFill>
          <a:blip r:embed="rId3"/>
          <a:stretch>
            <a:fillRect/>
          </a:stretch>
        </p:blipFill>
        <p:spPr>
          <a:xfrm>
            <a:off x="1390487" y="1453173"/>
            <a:ext cx="9340388" cy="4667309"/>
          </a:xfrm>
          <a:prstGeom prst="rect">
            <a:avLst/>
          </a:prstGeom>
        </p:spPr>
      </p:pic>
      <p:pic>
        <p:nvPicPr>
          <p:cNvPr id="5" name="Picture 2">
            <a:extLst>
              <a:ext uri="{FF2B5EF4-FFF2-40B4-BE49-F238E27FC236}">
                <a16:creationId xmlns:a16="http://schemas.microsoft.com/office/drawing/2014/main" id="{611F1638-F65A-156B-517A-B68FA6A4B8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73562" y="6369797"/>
            <a:ext cx="6222231" cy="6188292"/>
          </a:xfrm>
          <a:prstGeom prst="rect">
            <a:avLst/>
          </a:prstGeom>
        </p:spPr>
      </p:pic>
      <p:pic>
        <p:nvPicPr>
          <p:cNvPr id="6" name="Picture 3">
            <a:extLst>
              <a:ext uri="{FF2B5EF4-FFF2-40B4-BE49-F238E27FC236}">
                <a16:creationId xmlns:a16="http://schemas.microsoft.com/office/drawing/2014/main" id="{CB6689E1-BBA0-36A8-F1AD-E24579E1AC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80172" y="1066524"/>
            <a:ext cx="6222231" cy="6188292"/>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46AA6D15-8737-3C01-C65B-7CA41493E2C9}"/>
                  </a:ext>
                </a:extLst>
              </p:cNvPr>
              <p:cNvSpPr txBox="1"/>
              <p:nvPr/>
            </p:nvSpPr>
            <p:spPr>
              <a:xfrm>
                <a:off x="1009487" y="2864658"/>
                <a:ext cx="381000"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3600" b="0" i="1" smtClean="0">
                          <a:latin typeface="Cambria Math" panose="02040503050406030204" pitchFamily="18" charset="0"/>
                        </a:rPr>
                        <m:t>𝐾</m:t>
                      </m:r>
                    </m:oMath>
                  </m:oMathPara>
                </a14:m>
                <a:endParaRPr lang="es-CO" sz="3600" dirty="0"/>
              </a:p>
            </p:txBody>
          </p:sp>
        </mc:Choice>
        <mc:Fallback xmlns="">
          <p:sp>
            <p:nvSpPr>
              <p:cNvPr id="2" name="CuadroTexto 1">
                <a:extLst>
                  <a:ext uri="{FF2B5EF4-FFF2-40B4-BE49-F238E27FC236}">
                    <a16:creationId xmlns:a16="http://schemas.microsoft.com/office/drawing/2014/main" id="{46AA6D15-8737-3C01-C65B-7CA41493E2C9}"/>
                  </a:ext>
                </a:extLst>
              </p:cNvPr>
              <p:cNvSpPr txBox="1">
                <a:spLocks noRot="1" noChangeAspect="1" noMove="1" noResize="1" noEditPoints="1" noAdjustHandles="1" noChangeArrowheads="1" noChangeShapeType="1" noTextEdit="1"/>
              </p:cNvSpPr>
              <p:nvPr/>
            </p:nvSpPr>
            <p:spPr>
              <a:xfrm>
                <a:off x="1009487" y="2864658"/>
                <a:ext cx="381000" cy="553998"/>
              </a:xfrm>
              <a:prstGeom prst="rect">
                <a:avLst/>
              </a:prstGeom>
              <a:blipFill>
                <a:blip r:embed="rId6"/>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76A0CB1-EE2B-D649-CA91-04A20E971AC2}"/>
                  </a:ext>
                </a:extLst>
              </p:cNvPr>
              <p:cNvSpPr txBox="1"/>
              <p:nvPr/>
            </p:nvSpPr>
            <p:spPr>
              <a:xfrm>
                <a:off x="1009487" y="4458645"/>
                <a:ext cx="381000"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3600" b="0" i="1" smtClean="0">
                          <a:latin typeface="Cambria Math" panose="02040503050406030204" pitchFamily="18" charset="0"/>
                        </a:rPr>
                        <m:t>𝑈</m:t>
                      </m:r>
                    </m:oMath>
                  </m:oMathPara>
                </a14:m>
                <a:endParaRPr lang="es-CO" sz="3600" dirty="0"/>
              </a:p>
            </p:txBody>
          </p:sp>
        </mc:Choice>
        <mc:Fallback xmlns="">
          <p:sp>
            <p:nvSpPr>
              <p:cNvPr id="3" name="CuadroTexto 2">
                <a:extLst>
                  <a:ext uri="{FF2B5EF4-FFF2-40B4-BE49-F238E27FC236}">
                    <a16:creationId xmlns:a16="http://schemas.microsoft.com/office/drawing/2014/main" id="{476A0CB1-EE2B-D649-CA91-04A20E971AC2}"/>
                  </a:ext>
                </a:extLst>
              </p:cNvPr>
              <p:cNvSpPr txBox="1">
                <a:spLocks noRot="1" noChangeAspect="1" noMove="1" noResize="1" noEditPoints="1" noAdjustHandles="1" noChangeArrowheads="1" noChangeShapeType="1" noTextEdit="1"/>
              </p:cNvSpPr>
              <p:nvPr/>
            </p:nvSpPr>
            <p:spPr>
              <a:xfrm>
                <a:off x="1009487" y="4458645"/>
                <a:ext cx="381000" cy="553998"/>
              </a:xfrm>
              <a:prstGeom prst="rect">
                <a:avLst/>
              </a:prstGeom>
              <a:blipFill>
                <a:blip r:embed="rId7"/>
                <a:stretch>
                  <a:fillRect/>
                </a:stretch>
              </a:blipFill>
            </p:spPr>
            <p:txBody>
              <a:bodyPr/>
              <a:lstStyle/>
              <a:p>
                <a:r>
                  <a:rPr lang="es-CO">
                    <a:noFill/>
                  </a:rPr>
                  <a:t> </a:t>
                </a:r>
              </a:p>
            </p:txBody>
          </p:sp>
        </mc:Fallback>
      </mc:AlternateContent>
      <p:cxnSp>
        <p:nvCxnSpPr>
          <p:cNvPr id="8" name="Conector recto de flecha 7">
            <a:extLst>
              <a:ext uri="{FF2B5EF4-FFF2-40B4-BE49-F238E27FC236}">
                <a16:creationId xmlns:a16="http://schemas.microsoft.com/office/drawing/2014/main" id="{9DA503C6-62E4-A03A-ED4B-7856313959A6}"/>
              </a:ext>
            </a:extLst>
          </p:cNvPr>
          <p:cNvCxnSpPr>
            <a:cxnSpLocks/>
          </p:cNvCxnSpPr>
          <p:nvPr/>
        </p:nvCxnSpPr>
        <p:spPr>
          <a:xfrm flipV="1">
            <a:off x="13064058" y="3541108"/>
            <a:ext cx="909039" cy="5808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Conector recto de flecha 8">
            <a:extLst>
              <a:ext uri="{FF2B5EF4-FFF2-40B4-BE49-F238E27FC236}">
                <a16:creationId xmlns:a16="http://schemas.microsoft.com/office/drawing/2014/main" id="{F62FD093-5FED-F9EF-54A1-60D00F495C66}"/>
              </a:ext>
            </a:extLst>
          </p:cNvPr>
          <p:cNvCxnSpPr>
            <a:cxnSpLocks/>
          </p:cNvCxnSpPr>
          <p:nvPr/>
        </p:nvCxnSpPr>
        <p:spPr>
          <a:xfrm>
            <a:off x="13021750" y="4565505"/>
            <a:ext cx="1102005" cy="6613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CuadroTexto 9">
            <a:extLst>
              <a:ext uri="{FF2B5EF4-FFF2-40B4-BE49-F238E27FC236}">
                <a16:creationId xmlns:a16="http://schemas.microsoft.com/office/drawing/2014/main" id="{E19CBD5B-CEE9-58CD-FBB3-930DDEDBF730}"/>
              </a:ext>
            </a:extLst>
          </p:cNvPr>
          <p:cNvSpPr txBox="1"/>
          <p:nvPr/>
        </p:nvSpPr>
        <p:spPr>
          <a:xfrm>
            <a:off x="13965602" y="3146243"/>
            <a:ext cx="2133600" cy="523220"/>
          </a:xfrm>
          <a:prstGeom prst="rect">
            <a:avLst/>
          </a:prstGeom>
          <a:noFill/>
        </p:spPr>
        <p:txBody>
          <a:bodyPr wrap="square">
            <a:spAutoFit/>
          </a:bodyPr>
          <a:lstStyle/>
          <a:p>
            <a:r>
              <a:rPr lang="en-US" sz="2800" dirty="0">
                <a:latin typeface="CMU Sans Serif" panose="02000603000000000000" pitchFamily="2" charset="0"/>
                <a:ea typeface="CMU Sans Serif" panose="02000603000000000000" pitchFamily="2" charset="0"/>
                <a:cs typeface="CMU Sans Serif" panose="02000603000000000000" pitchFamily="2" charset="0"/>
              </a:rPr>
              <a:t>1: Ruidoso</a:t>
            </a:r>
          </a:p>
        </p:txBody>
      </p:sp>
      <p:sp>
        <p:nvSpPr>
          <p:cNvPr id="11" name="CuadroTexto 10">
            <a:extLst>
              <a:ext uri="{FF2B5EF4-FFF2-40B4-BE49-F238E27FC236}">
                <a16:creationId xmlns:a16="http://schemas.microsoft.com/office/drawing/2014/main" id="{DBD905EF-F249-4E73-F7DB-BD2E6D1F5BB8}"/>
              </a:ext>
            </a:extLst>
          </p:cNvPr>
          <p:cNvSpPr txBox="1"/>
          <p:nvPr/>
        </p:nvSpPr>
        <p:spPr>
          <a:xfrm>
            <a:off x="14123754" y="5197896"/>
            <a:ext cx="2487845" cy="523220"/>
          </a:xfrm>
          <a:prstGeom prst="rect">
            <a:avLst/>
          </a:prstGeom>
          <a:noFill/>
        </p:spPr>
        <p:txBody>
          <a:bodyPr wrap="square">
            <a:spAutoFit/>
          </a:bodyPr>
          <a:lstStyle/>
          <a:p>
            <a:r>
              <a:rPr lang="en-US" sz="2800" dirty="0">
                <a:latin typeface="CMU Sans Serif" panose="02000603000000000000" pitchFamily="2" charset="0"/>
                <a:ea typeface="CMU Sans Serif" panose="02000603000000000000" pitchFamily="2" charset="0"/>
                <a:cs typeface="CMU Sans Serif" panose="02000603000000000000" pitchFamily="2" charset="0"/>
              </a:rPr>
              <a:t>0: No Ruidoso</a:t>
            </a:r>
          </a:p>
        </p:txBody>
      </p:sp>
      <p:sp>
        <p:nvSpPr>
          <p:cNvPr id="12" name="CuadroTexto 11">
            <a:extLst>
              <a:ext uri="{FF2B5EF4-FFF2-40B4-BE49-F238E27FC236}">
                <a16:creationId xmlns:a16="http://schemas.microsoft.com/office/drawing/2014/main" id="{BA3DC443-C8E5-3884-9991-DF7D46A8B746}"/>
              </a:ext>
            </a:extLst>
          </p:cNvPr>
          <p:cNvSpPr txBox="1"/>
          <p:nvPr/>
        </p:nvSpPr>
        <p:spPr>
          <a:xfrm>
            <a:off x="11639682" y="4138692"/>
            <a:ext cx="2076318" cy="523220"/>
          </a:xfrm>
          <a:prstGeom prst="rect">
            <a:avLst/>
          </a:prstGeom>
          <a:noFill/>
        </p:spPr>
        <p:txBody>
          <a:bodyPr wrap="square">
            <a:spAutoFit/>
          </a:bodyPr>
          <a:lstStyle/>
          <a:p>
            <a:r>
              <a:rPr lang="en-US" sz="2800" dirty="0" err="1">
                <a:solidFill>
                  <a:srgbClr val="00B0F0"/>
                </a:solidFill>
                <a:latin typeface="CMU Sans Serif" panose="02000603000000000000" pitchFamily="2" charset="0"/>
                <a:ea typeface="CMU Sans Serif" panose="02000603000000000000" pitchFamily="2" charset="0"/>
                <a:cs typeface="CMU Sans Serif" panose="02000603000000000000" pitchFamily="2" charset="0"/>
              </a:rPr>
              <a:t>Clasificador</a:t>
            </a:r>
            <a:endParaRPr lang="en-US" sz="2800" dirty="0">
              <a:solidFill>
                <a:srgbClr val="00B0F0"/>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3" name="Cerrar llave 12">
            <a:extLst>
              <a:ext uri="{FF2B5EF4-FFF2-40B4-BE49-F238E27FC236}">
                <a16:creationId xmlns:a16="http://schemas.microsoft.com/office/drawing/2014/main" id="{9146D467-DDD7-C900-5F2F-EC21F14F01B1}"/>
              </a:ext>
            </a:extLst>
          </p:cNvPr>
          <p:cNvSpPr/>
          <p:nvPr/>
        </p:nvSpPr>
        <p:spPr>
          <a:xfrm>
            <a:off x="11134986" y="2854742"/>
            <a:ext cx="475121" cy="303106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7" name="Imagen 6">
            <a:extLst>
              <a:ext uri="{FF2B5EF4-FFF2-40B4-BE49-F238E27FC236}">
                <a16:creationId xmlns:a16="http://schemas.microsoft.com/office/drawing/2014/main" id="{D99B01B5-E1EE-F23E-157F-D08F104F78C9}"/>
              </a:ext>
            </a:extLst>
          </p:cNvPr>
          <p:cNvPicPr>
            <a:picLocks noChangeAspect="1"/>
          </p:cNvPicPr>
          <p:nvPr/>
        </p:nvPicPr>
        <p:blipFill rotWithShape="1">
          <a:blip r:embed="rId8"/>
          <a:srcRect t="48703"/>
          <a:stretch/>
        </p:blipFill>
        <p:spPr>
          <a:xfrm>
            <a:off x="4572000" y="8120465"/>
            <a:ext cx="9906859" cy="1907673"/>
          </a:xfrm>
          <a:prstGeom prst="rect">
            <a:avLst/>
          </a:prstGeom>
        </p:spPr>
      </p:pic>
      <p:pic>
        <p:nvPicPr>
          <p:cNvPr id="14" name="Imagen 13">
            <a:extLst>
              <a:ext uri="{FF2B5EF4-FFF2-40B4-BE49-F238E27FC236}">
                <a16:creationId xmlns:a16="http://schemas.microsoft.com/office/drawing/2014/main" id="{D1A2AA2A-526E-0E32-607C-8AE7D7FF97BF}"/>
              </a:ext>
            </a:extLst>
          </p:cNvPr>
          <p:cNvPicPr>
            <a:picLocks noChangeAspect="1"/>
          </p:cNvPicPr>
          <p:nvPr/>
        </p:nvPicPr>
        <p:blipFill rotWithShape="1">
          <a:blip r:embed="rId8"/>
          <a:srcRect l="29389" r="37193" b="77934"/>
          <a:stretch/>
        </p:blipFill>
        <p:spPr>
          <a:xfrm>
            <a:off x="8153400" y="7299856"/>
            <a:ext cx="3310704" cy="820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33115F44ECE984CB43EB82AA5AC4A82" ma:contentTypeVersion="15" ma:contentTypeDescription="Crear nuevo documento." ma:contentTypeScope="" ma:versionID="2f3cf3b5f784a1495cf586c66e04b525">
  <xsd:schema xmlns:xsd="http://www.w3.org/2001/XMLSchema" xmlns:xs="http://www.w3.org/2001/XMLSchema" xmlns:p="http://schemas.microsoft.com/office/2006/metadata/properties" xmlns:ns3="956057f7-a24c-4845-a57c-f49b8b3d7e3a" xmlns:ns4="3bb287f6-e03e-4e07-8707-a88f659df283" targetNamespace="http://schemas.microsoft.com/office/2006/metadata/properties" ma:root="true" ma:fieldsID="e8f72953c023d2bf1c13767a571a5c6d" ns3:_="" ns4:_="">
    <xsd:import namespace="956057f7-a24c-4845-a57c-f49b8b3d7e3a"/>
    <xsd:import namespace="3bb287f6-e03e-4e07-8707-a88f659df28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057f7-a24c-4845-a57c-f49b8b3d7e3a"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element name="LastSharedByUser" ma:index="11" nillable="true" ma:displayName="Última vez que se compartió por usuario" ma:description="" ma:internalName="LastSharedByUser" ma:readOnly="true">
      <xsd:simpleType>
        <xsd:restriction base="dms:Note">
          <xsd:maxLength value="255"/>
        </xsd:restriction>
      </xsd:simpleType>
    </xsd:element>
    <xsd:element name="LastSharedByTime" ma:index="12" nillable="true" ma:displayName="Última vez que se compartió por hor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bb287f6-e03e-4e07-8707-a88f659df28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B7EE6-FCB8-4900-83D8-406DCEFD56AC}">
  <ds:schemaRefs>
    <ds:schemaRef ds:uri="http://schemas.openxmlformats.org/package/2006/metadata/core-propertie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956057f7-a24c-4845-a57c-f49b8b3d7e3a"/>
    <ds:schemaRef ds:uri="http://purl.org/dc/dcmitype/"/>
    <ds:schemaRef ds:uri="3bb287f6-e03e-4e07-8707-a88f659df283"/>
    <ds:schemaRef ds:uri="http://schemas.microsoft.com/office/infopath/2007/PartnerControls"/>
  </ds:schemaRefs>
</ds:datastoreItem>
</file>

<file path=customXml/itemProps2.xml><?xml version="1.0" encoding="utf-8"?>
<ds:datastoreItem xmlns:ds="http://schemas.openxmlformats.org/officeDocument/2006/customXml" ds:itemID="{BB9CACB2-7B07-4FCA-B2E2-855D4FE1C471}">
  <ds:schemaRefs>
    <ds:schemaRef ds:uri="http://schemas.microsoft.com/sharepoint/v3/contenttype/forms"/>
  </ds:schemaRefs>
</ds:datastoreItem>
</file>

<file path=customXml/itemProps3.xml><?xml version="1.0" encoding="utf-8"?>
<ds:datastoreItem xmlns:ds="http://schemas.openxmlformats.org/officeDocument/2006/customXml" ds:itemID="{366665FE-752E-4E99-B388-B889BF47E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6057f7-a24c-4845-a57c-f49b8b3d7e3a"/>
    <ds:schemaRef ds:uri="3bb287f6-e03e-4e07-8707-a88f659df2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1454</TotalTime>
  <Words>1473</Words>
  <Application>Microsoft Office PowerPoint</Application>
  <PresentationFormat>Personalizado</PresentationFormat>
  <Paragraphs>178</Paragraphs>
  <Slides>13</Slides>
  <Notes>13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Cambria Math</vt:lpstr>
      <vt:lpstr>Public Sans Bold</vt:lpstr>
      <vt:lpstr>Calibri</vt:lpstr>
      <vt:lpstr>NimbusRomNo9L-Regu</vt:lpstr>
      <vt:lpstr>CMR10</vt:lpstr>
      <vt:lpstr>Public Sans</vt:lpstr>
      <vt:lpstr>Arial</vt:lpstr>
      <vt:lpstr>CMSY10</vt:lpstr>
      <vt:lpstr>CMMI10</vt:lpstr>
      <vt:lpstr>Public Sans Thin</vt:lpstr>
      <vt:lpstr>CMU Sans Serif</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the Shopping Experience</dc:title>
  <dc:creator>Usuario</dc:creator>
  <cp:lastModifiedBy>Juan Miguel Gutierrez Vidal</cp:lastModifiedBy>
  <cp:revision>36</cp:revision>
  <dcterms:created xsi:type="dcterms:W3CDTF">2006-08-16T00:00:00Z</dcterms:created>
  <dcterms:modified xsi:type="dcterms:W3CDTF">2022-08-25T13:58:40Z</dcterms:modified>
  <dc:identifier>DAEte-Fa7OU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0x010100E33115F44ECE984CB43EB82AA5AC4A82</vt:lpwstr>
  </property>
</Properties>
</file>